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theme/theme2.xml" ContentType="application/vnd.openxmlformats-officedocument.theme+xml"/>
  <Override PartName="/ppt/charts/chart1.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1pPr>
    <a:lvl2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2pPr>
    <a:lvl3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3pPr>
    <a:lvl4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4pPr>
    <a:lvl5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5pPr>
    <a:lvl6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6pPr>
    <a:lvl7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7pPr>
    <a:lvl8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8pPr>
    <a:lvl9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rgbClr val="5B5854"/>
      </a:tcTxStyle>
      <a:tcStyle>
        <a:tcBdr>
          <a:left>
            <a:ln w="25400" cap="flat">
              <a:solidFill>
                <a:srgbClr val="5B5854"/>
              </a:solidFill>
              <a:custDash>
                <a:ds d="200000" sp="200000"/>
              </a:custDash>
              <a:miter lim="400000"/>
            </a:ln>
          </a:left>
          <a:right>
            <a:ln w="25400" cap="flat">
              <a:solidFill>
                <a:srgbClr val="5B5854"/>
              </a:solidFill>
              <a:custDash>
                <a:ds d="200000" sp="200000"/>
              </a:custDash>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25400" cap="flat">
              <a:solidFill>
                <a:srgbClr val="5B5854"/>
              </a:solidFill>
              <a:custDash>
                <a:ds d="200000" sp="200000"/>
              </a:custDash>
              <a:miter lim="400000"/>
            </a:ln>
          </a:insideV>
        </a:tcBdr>
        <a:fill>
          <a:noFill/>
        </a:fill>
      </a:tcStyle>
    </a:wholeTbl>
    <a:band2H>
      <a:tcTxStyle b="def" i="def"/>
      <a:tcStyle>
        <a:tcBdr/>
        <a:fill>
          <a:solidFill>
            <a:schemeClr val="accent2">
              <a:hueOff val="-1122706"/>
              <a:satOff val="6504"/>
              <a:lumOff val="15871"/>
              <a:alpha val="17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38100" cap="flat">
              <a:solidFill>
                <a:srgbClr val="5B5854"/>
              </a:solidFill>
              <a:prstDash val="solid"/>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809E35">
              <a:alpha val="10000"/>
            </a:srgbClr>
          </a:solidFill>
        </a:fill>
      </a:tcStyle>
    </a:firstCol>
    <a:la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38100" cap="flat">
              <a:solidFill>
                <a:srgbClr val="5B5854"/>
              </a:solidFill>
              <a:prstDash val="solid"/>
              <a:miter lim="400000"/>
            </a:ln>
          </a:top>
          <a:bottom>
            <a:ln w="12700" cap="flat">
              <a:noFill/>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12700" cap="flat">
              <a:noFill/>
              <a:miter lim="400000"/>
            </a:ln>
          </a:top>
          <a:bottom>
            <a:ln w="381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619E5C">
              <a:alpha val="15000"/>
            </a:srgbClr>
          </a:solidFill>
        </a:fill>
      </a:tcStyle>
    </a:firstRow>
  </a:tblStyle>
  <a:tblStyle styleId="{C7B018BB-80A7-4F77-B60F-C8B233D01FF8}" styleName="">
    <a:tblBg/>
    <a:wholeTbl>
      <a:tcTxStyle b="off" i="off">
        <a:font>
          <a:latin typeface="Avenir Next Medium"/>
          <a:ea typeface="Avenir Next Medium"/>
          <a:cs typeface="Avenir Next Medium"/>
        </a:font>
        <a:srgbClr val="5B5854"/>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BDBBB3"/>
              </a:solidFill>
              <a:prstDash val="solid"/>
              <a:miter lim="400000"/>
            </a:ln>
          </a:insideV>
        </a:tcBdr>
        <a:fill>
          <a:solidFill>
            <a:srgbClr val="E7E3D2"/>
          </a:solidFill>
        </a:fill>
      </a:tcStyle>
    </a:wholeTbl>
    <a:band2H>
      <a:tcTxStyle b="def" i="def"/>
      <a:tcStyle>
        <a:tcBdr/>
        <a:fill>
          <a:solidFill>
            <a:srgbClr val="F6F2E5"/>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noFill/>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noFill/>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noFill/>
              <a:miter lim="400000"/>
            </a:ln>
          </a:insideV>
        </a:tcBdr>
        <a:fill>
          <a:solidFill>
            <a:srgbClr val="E6E3DA"/>
          </a:solidFill>
        </a:fill>
      </a:tcStyle>
    </a:wholeTbl>
    <a:band2H>
      <a:tcTxStyle b="def" i="def"/>
      <a:tcStyle>
        <a:tcBdr/>
        <a:fill>
          <a:solidFill>
            <a:srgbClr val="F9F5E8"/>
          </a:solidFill>
        </a:fill>
      </a:tcStyle>
    </a:band2H>
    <a:firstCol>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b="def" i="def"/>
      <a:tcStyle>
        <a:tcBdr/>
        <a:fill>
          <a:solidFill>
            <a:srgbClr val="FFFBF1"/>
          </a:solidFill>
        </a:fill>
      </a:tcStyle>
    </a:band2H>
    <a:firstCol>
      <a:tcTxStyle b="on" i="off">
        <a:font>
          <a:latin typeface="Avenir Next Demi Bold"/>
          <a:ea typeface="Avenir Next Demi Bold"/>
          <a:cs typeface="Avenir Next Demi Bold"/>
        </a:font>
        <a:srgbClr val="5B5854"/>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b="def" i="def"/>
      <a:tcStyle>
        <a:tcBdr/>
        <a:fill>
          <a:solidFill>
            <a:srgbClr val="E9E7DC"/>
          </a:solidFill>
        </a:fill>
      </a:tcStyle>
    </a:band2H>
    <a:firstCol>
      <a:tcTxStyle b="on" i="off">
        <a:font>
          <a:latin typeface="Avenir Next Demi Bold"/>
          <a:ea typeface="Avenir Next Demi Bold"/>
          <a:cs typeface="Avenir Next Demi Bold"/>
        </a:font>
        <a:srgbClr val="5B5854"/>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n" i="off">
        <a:font>
          <a:latin typeface="Avenir Next Demi Bold"/>
          <a:ea typeface="Avenir Next Demi Bold"/>
          <a:cs typeface="Avenir Next Demi Bold"/>
        </a:font>
        <a:srgbClr val="5B585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
          <a:latin typeface="Avenir Next Medium"/>
          <a:ea typeface="Avenir Next Medium"/>
          <a:cs typeface="Avenir Next Medium"/>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wholeTbl>
    <a:band2H>
      <a:tcTxStyle b="def" i="def"/>
      <a:tcStyle>
        <a:tcBdr/>
        <a:fill>
          <a:solidFill>
            <a:schemeClr val="accent2">
              <a:hueOff val="-1122706"/>
              <a:satOff val="6504"/>
              <a:lumOff val="15871"/>
              <a:alpha val="12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50800" cap="flat">
              <a:solidFill>
                <a:schemeClr val="accent5">
                  <a:alpha val="75000"/>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Col>
    <a:la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50800" cap="flat">
              <a:solidFill>
                <a:schemeClr val="accent5">
                  <a:alpha val="75000"/>
                </a:schemeClr>
              </a:solidFill>
              <a:prstDash val="solid"/>
              <a:miter lim="400000"/>
            </a:ln>
          </a:top>
          <a:bottom>
            <a:ln w="12700" cap="flat">
              <a:noFill/>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12700" cap="flat">
              <a:noFill/>
              <a:miter lim="400000"/>
            </a:ln>
          </a:top>
          <a:bottom>
            <a:ln w="50800" cap="flat">
              <a:solidFill>
                <a:schemeClr val="accent5">
                  <a:alpha val="75000"/>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132683"/>
          <c:y val="0.0400636"/>
          <c:w val="0.862317"/>
          <c:h val="0.890379"/>
        </c:manualLayout>
      </c:layout>
      <c:barChart>
        <c:barDir val="col"/>
        <c:grouping val="clustered"/>
        <c:varyColors val="0"/>
        <c:ser>
          <c:idx val="0"/>
          <c:order val="0"/>
          <c:tx>
            <c:strRef>
              <c:f>Sheet1!$B$1</c:f>
              <c:strCache>
                <c:ptCount val="1"/>
                <c:pt idx="0">
                  <c:v>Mean Error</c:v>
                </c:pt>
              </c:strCache>
            </c:strRef>
          </c:tx>
          <c:spPr>
            <a:solidFill>
              <a:srgbClr val="858685"/>
            </a:solidFill>
            <a:ln w="12700" cap="flat">
              <a:noFill/>
              <a:miter lim="400000"/>
            </a:ln>
            <a:effectLst/>
          </c:spPr>
          <c:invertIfNegative val="0"/>
          <c:dLbls>
            <c:numFmt formatCode="#,##0" sourceLinked="0"/>
            <c:txPr>
              <a:bodyPr/>
              <a:lstStyle/>
              <a:p>
                <a:pPr>
                  <a:defRPr b="0" i="0" strike="noStrike" sz="4500" u="none">
                    <a:solidFill>
                      <a:srgbClr val="FFFFFF"/>
                    </a:solidFill>
                    <a:effectLst>
                      <a:outerShdw sx="100000" sy="100000" kx="0" ky="0" algn="tl" rotWithShape="1" blurRad="190500" dist="35216" dir="5400000">
                        <a:srgbClr val="000000">
                          <a:alpha val="60000"/>
                        </a:srgbClr>
                      </a:outerShdw>
                    </a:effectLst>
                    <a:latin typeface="Futura"/>
                  </a:defRPr>
                </a:pPr>
              </a:p>
            </c:txPr>
            <c:dLblPos val="inEnd"/>
            <c:showLegendKey val="0"/>
            <c:showVal val="0"/>
            <c:showCatName val="0"/>
            <c:showSerName val="0"/>
            <c:showPercent val="0"/>
            <c:showBubbleSize val="0"/>
            <c:showLeaderLines val="0"/>
          </c:dLbls>
          <c:cat>
            <c:strRef>
              <c:f>Sheet1!$A$2:$A$16</c:f>
              <c:strCache>
                <c:ptCount val="15"/>
                <c:pt idx="0">
                  <c:v>15th position</c:v>
                </c:pt>
                <c:pt idx="1">
                  <c:v>14th position</c:v>
                </c:pt>
                <c:pt idx="2">
                  <c:v>13th position</c:v>
                </c:pt>
                <c:pt idx="3">
                  <c:v>12th position</c:v>
                </c:pt>
                <c:pt idx="4">
                  <c:v>11th position</c:v>
                </c:pt>
                <c:pt idx="5">
                  <c:v>10th position</c:v>
                </c:pt>
                <c:pt idx="6">
                  <c:v>9th position</c:v>
                </c:pt>
                <c:pt idx="7">
                  <c:v>8th position</c:v>
                </c:pt>
                <c:pt idx="8">
                  <c:v>7th position</c:v>
                </c:pt>
                <c:pt idx="9">
                  <c:v>6th position</c:v>
                </c:pt>
                <c:pt idx="10">
                  <c:v>5th position</c:v>
                </c:pt>
                <c:pt idx="11">
                  <c:v>4th position</c:v>
                </c:pt>
                <c:pt idx="12">
                  <c:v>3rd position</c:v>
                </c:pt>
                <c:pt idx="13">
                  <c:v>2nd position</c:v>
                </c:pt>
                <c:pt idx="14">
                  <c:v>1st position</c:v>
                </c:pt>
              </c:strCache>
            </c:strRef>
          </c:cat>
          <c:val>
            <c:numRef>
              <c:f>Sheet1!$B$2:$B$16</c:f>
              <c:numCache>
                <c:ptCount val="15"/>
                <c:pt idx="0">
                  <c:v>122369.238880</c:v>
                </c:pt>
                <c:pt idx="1">
                  <c:v>56185.894000</c:v>
                </c:pt>
                <c:pt idx="2">
                  <c:v>23645.318960</c:v>
                </c:pt>
                <c:pt idx="3">
                  <c:v>13683.385840</c:v>
                </c:pt>
                <c:pt idx="4">
                  <c:v>5693.922880</c:v>
                </c:pt>
                <c:pt idx="5">
                  <c:v>2779.943920</c:v>
                </c:pt>
                <c:pt idx="6">
                  <c:v>1097.241920</c:v>
                </c:pt>
                <c:pt idx="7">
                  <c:v>589.811920</c:v>
                </c:pt>
                <c:pt idx="8">
                  <c:v>253.642640</c:v>
                </c:pt>
                <c:pt idx="9">
                  <c:v>128.189440</c:v>
                </c:pt>
                <c:pt idx="10">
                  <c:v>58.250160</c:v>
                </c:pt>
                <c:pt idx="11">
                  <c:v>20.750000</c:v>
                </c:pt>
                <c:pt idx="12">
                  <c:v>5.500000</c:v>
                </c:pt>
                <c:pt idx="13">
                  <c:v>0.500000</c:v>
                </c:pt>
                <c:pt idx="14">
                  <c:v>0.000000</c:v>
                </c:pt>
              </c:numCache>
            </c:numRef>
          </c:val>
        </c:ser>
        <c:ser>
          <c:idx val="1"/>
          <c:order val="1"/>
          <c:tx>
            <c:strRef>
              <c:f>Sheet1!$C$1</c:f>
              <c:strCache>
                <c:ptCount val="1"/>
                <c:pt idx="0">
                  <c:v>Std Deviation</c:v>
                </c:pt>
              </c:strCache>
            </c:strRef>
          </c:tx>
          <c:spPr>
            <a:solidFill>
              <a:srgbClr val="CCCDCB"/>
            </a:solidFill>
            <a:ln w="12700" cap="flat">
              <a:noFill/>
              <a:miter lim="400000"/>
            </a:ln>
            <a:effectLst/>
          </c:spPr>
          <c:invertIfNegative val="0"/>
          <c:dLbls>
            <c:numFmt formatCode="#,##0" sourceLinked="0"/>
            <c:txPr>
              <a:bodyPr/>
              <a:lstStyle/>
              <a:p>
                <a:pPr>
                  <a:defRPr b="0" i="0" strike="noStrike" sz="4500" u="none">
                    <a:solidFill>
                      <a:srgbClr val="FFFFFF"/>
                    </a:solidFill>
                    <a:effectLst>
                      <a:outerShdw sx="100000" sy="100000" kx="0" ky="0" algn="tl" rotWithShape="1" blurRad="190500" dist="35216" dir="5400000">
                        <a:srgbClr val="000000">
                          <a:alpha val="60000"/>
                        </a:srgbClr>
                      </a:outerShdw>
                    </a:effectLst>
                    <a:latin typeface="Futura"/>
                  </a:defRPr>
                </a:pPr>
              </a:p>
            </c:txPr>
            <c:dLblPos val="inEnd"/>
            <c:showLegendKey val="0"/>
            <c:showVal val="0"/>
            <c:showCatName val="0"/>
            <c:showSerName val="0"/>
            <c:showPercent val="0"/>
            <c:showBubbleSize val="0"/>
            <c:showLeaderLines val="0"/>
          </c:dLbls>
          <c:cat>
            <c:strRef>
              <c:f>Sheet1!$A$2:$A$16</c:f>
              <c:strCache>
                <c:ptCount val="15"/>
                <c:pt idx="0">
                  <c:v>15th position</c:v>
                </c:pt>
                <c:pt idx="1">
                  <c:v>14th position</c:v>
                </c:pt>
                <c:pt idx="2">
                  <c:v>13th position</c:v>
                </c:pt>
                <c:pt idx="3">
                  <c:v>12th position</c:v>
                </c:pt>
                <c:pt idx="4">
                  <c:v>11th position</c:v>
                </c:pt>
                <c:pt idx="5">
                  <c:v>10th position</c:v>
                </c:pt>
                <c:pt idx="6">
                  <c:v>9th position</c:v>
                </c:pt>
                <c:pt idx="7">
                  <c:v>8th position</c:v>
                </c:pt>
                <c:pt idx="8">
                  <c:v>7th position</c:v>
                </c:pt>
                <c:pt idx="9">
                  <c:v>6th position</c:v>
                </c:pt>
                <c:pt idx="10">
                  <c:v>5th position</c:v>
                </c:pt>
                <c:pt idx="11">
                  <c:v>4th position</c:v>
                </c:pt>
                <c:pt idx="12">
                  <c:v>3rd position</c:v>
                </c:pt>
                <c:pt idx="13">
                  <c:v>2nd position</c:v>
                </c:pt>
                <c:pt idx="14">
                  <c:v>1st position</c:v>
                </c:pt>
              </c:strCache>
            </c:strRef>
          </c:cat>
          <c:val>
            <c:numRef>
              <c:f>Sheet1!$C$2:$C$16</c:f>
              <c:numCache>
                <c:ptCount val="15"/>
                <c:pt idx="0">
                  <c:v>69884.446487</c:v>
                </c:pt>
                <c:pt idx="1">
                  <c:v>30376.876926</c:v>
                </c:pt>
                <c:pt idx="2">
                  <c:v>14187.375458</c:v>
                </c:pt>
                <c:pt idx="3">
                  <c:v>6955.740369</c:v>
                </c:pt>
                <c:pt idx="4">
                  <c:v>3087.026202</c:v>
                </c:pt>
                <c:pt idx="5">
                  <c:v>1461.066270</c:v>
                </c:pt>
                <c:pt idx="6">
                  <c:v>610.077286</c:v>
                </c:pt>
                <c:pt idx="7">
                  <c:v>350.403498</c:v>
                </c:pt>
                <c:pt idx="8">
                  <c:v>140.944853</c:v>
                </c:pt>
                <c:pt idx="9">
                  <c:v>78.931208</c:v>
                </c:pt>
                <c:pt idx="10">
                  <c:v>32.938340</c:v>
                </c:pt>
                <c:pt idx="11">
                  <c:v>14.947826</c:v>
                </c:pt>
                <c:pt idx="12">
                  <c:v>3.968627</c:v>
                </c:pt>
                <c:pt idx="13">
                  <c:v>1.322876</c:v>
                </c:pt>
                <c:pt idx="14">
                  <c:v>0.000000</c:v>
                </c:pt>
              </c:numCache>
            </c:numRef>
          </c:val>
        </c:ser>
        <c:ser>
          <c:idx val="2"/>
          <c:order val="2"/>
          <c:tx>
            <c:strRef>
              <c:f>Sheet1!$D$1</c:f>
              <c:strCache>
                <c:ptCount val="1"/>
                <c:pt idx="0">
                  <c:v>Max Error</c:v>
                </c:pt>
              </c:strCache>
            </c:strRef>
          </c:tx>
          <c:spPr>
            <a:solidFill>
              <a:srgbClr val="3C3D3C"/>
            </a:solidFill>
            <a:ln w="12700" cap="flat">
              <a:noFill/>
              <a:miter lim="400000"/>
            </a:ln>
            <a:effectLst/>
          </c:spPr>
          <c:invertIfNegative val="0"/>
          <c:dLbls>
            <c:numFmt formatCode="#,##0" sourceLinked="0"/>
            <c:txPr>
              <a:bodyPr/>
              <a:lstStyle/>
              <a:p>
                <a:pPr>
                  <a:defRPr b="0" i="0" strike="noStrike" sz="4500" u="none">
                    <a:solidFill>
                      <a:srgbClr val="FFFFFF"/>
                    </a:solidFill>
                    <a:effectLst>
                      <a:outerShdw sx="100000" sy="100000" kx="0" ky="0" algn="tl" rotWithShape="1" blurRad="190500" dist="35216" dir="5400000">
                        <a:srgbClr val="000000">
                          <a:alpha val="60000"/>
                        </a:srgbClr>
                      </a:outerShdw>
                    </a:effectLst>
                    <a:latin typeface="Futura"/>
                  </a:defRPr>
                </a:pPr>
              </a:p>
            </c:txPr>
            <c:dLblPos val="inEnd"/>
            <c:showLegendKey val="0"/>
            <c:showVal val="0"/>
            <c:showCatName val="0"/>
            <c:showSerName val="0"/>
            <c:showPercent val="0"/>
            <c:showBubbleSize val="0"/>
            <c:showLeaderLines val="0"/>
          </c:dLbls>
          <c:cat>
            <c:strRef>
              <c:f>Sheet1!$A$2:$A$16</c:f>
              <c:strCache>
                <c:ptCount val="15"/>
                <c:pt idx="0">
                  <c:v>15th position</c:v>
                </c:pt>
                <c:pt idx="1">
                  <c:v>14th position</c:v>
                </c:pt>
                <c:pt idx="2">
                  <c:v>13th position</c:v>
                </c:pt>
                <c:pt idx="3">
                  <c:v>12th position</c:v>
                </c:pt>
                <c:pt idx="4">
                  <c:v>11th position</c:v>
                </c:pt>
                <c:pt idx="5">
                  <c:v>10th position</c:v>
                </c:pt>
                <c:pt idx="6">
                  <c:v>9th position</c:v>
                </c:pt>
                <c:pt idx="7">
                  <c:v>8th position</c:v>
                </c:pt>
                <c:pt idx="8">
                  <c:v>7th position</c:v>
                </c:pt>
                <c:pt idx="9">
                  <c:v>6th position</c:v>
                </c:pt>
                <c:pt idx="10">
                  <c:v>5th position</c:v>
                </c:pt>
                <c:pt idx="11">
                  <c:v>4th position</c:v>
                </c:pt>
                <c:pt idx="12">
                  <c:v>3rd position</c:v>
                </c:pt>
                <c:pt idx="13">
                  <c:v>2nd position</c:v>
                </c:pt>
                <c:pt idx="14">
                  <c:v>1st position</c:v>
                </c:pt>
              </c:strCache>
            </c:strRef>
          </c:cat>
          <c:val>
            <c:numRef>
              <c:f>Sheet1!$D$2:$D$16</c:f>
              <c:numCache>
                <c:ptCount val="15"/>
                <c:pt idx="0">
                  <c:v>308072.000000</c:v>
                </c:pt>
                <c:pt idx="1">
                  <c:v>144232.000000</c:v>
                </c:pt>
                <c:pt idx="2">
                  <c:v>69768.000000</c:v>
                </c:pt>
                <c:pt idx="3">
                  <c:v>34536.000000</c:v>
                </c:pt>
                <c:pt idx="4">
                  <c:v>15496.000000</c:v>
                </c:pt>
                <c:pt idx="5">
                  <c:v>6504.000000</c:v>
                </c:pt>
                <c:pt idx="6">
                  <c:v>2760.000000</c:v>
                </c:pt>
                <c:pt idx="7">
                  <c:v>1464.000000</c:v>
                </c:pt>
                <c:pt idx="8">
                  <c:v>552.000000</c:v>
                </c:pt>
                <c:pt idx="9">
                  <c:v>296.000000</c:v>
                </c:pt>
                <c:pt idx="10">
                  <c:v>104.000000</c:v>
                </c:pt>
                <c:pt idx="11">
                  <c:v>40.000000</c:v>
                </c:pt>
                <c:pt idx="12">
                  <c:v>12.000000</c:v>
                </c:pt>
                <c:pt idx="13">
                  <c:v>4.000000</c:v>
                </c:pt>
                <c:pt idx="14">
                  <c:v>0.000000</c:v>
                </c:pt>
              </c:numCache>
            </c:numRef>
          </c:val>
        </c:ser>
        <c:gapWidth val="40"/>
        <c:overlap val="-10"/>
        <c:axId val="2094734552"/>
        <c:axId val="2094734553"/>
      </c:barChart>
      <c:catAx>
        <c:axId val="2094734552"/>
        <c:scaling>
          <c:orientation val="minMax"/>
        </c:scaling>
        <c:delete val="0"/>
        <c:axPos val="b"/>
        <c:numFmt formatCode="0.000000" sourceLinked="0"/>
        <c:majorTickMark val="none"/>
        <c:minorTickMark val="none"/>
        <c:tickLblPos val="low"/>
        <c:spPr>
          <a:ln w="12700" cap="flat">
            <a:solidFill>
              <a:srgbClr val="485670"/>
            </a:solidFill>
            <a:prstDash val="solid"/>
            <a:miter lim="400000"/>
          </a:ln>
        </c:spPr>
        <c:txPr>
          <a:bodyPr rot="0"/>
          <a:lstStyle/>
          <a:p>
            <a:pPr>
              <a:defRPr b="0" i="0" strike="noStrike" sz="2800" u="none">
                <a:solidFill>
                  <a:srgbClr val="000000"/>
                </a:solidFill>
                <a:latin typeface="Futura"/>
              </a:defRPr>
            </a:pPr>
          </a:p>
        </c:txPr>
        <c:crossAx val="2094734553"/>
        <c:crosses val="autoZero"/>
        <c:auto val="1"/>
        <c:lblAlgn val="ctr"/>
        <c:noMultiLvlLbl val="1"/>
      </c:catAx>
      <c:valAx>
        <c:axId val="2094734553"/>
        <c:scaling>
          <c:orientation val="minMax"/>
        </c:scaling>
        <c:delete val="0"/>
        <c:axPos val="l"/>
        <c:majorGridlines>
          <c:spPr>
            <a:ln w="12700" cap="flat">
              <a:solidFill>
                <a:srgbClr val="929292"/>
              </a:solidFill>
              <a:custDash>
                <a:ds d="200000" sp="200000"/>
              </a:custDash>
              <a:miter lim="400000"/>
            </a:ln>
          </c:spPr>
        </c:majorGridlines>
        <c:numFmt formatCode="0.000000" sourceLinked="0"/>
        <c:majorTickMark val="none"/>
        <c:minorTickMark val="none"/>
        <c:tickLblPos val="nextTo"/>
        <c:spPr>
          <a:ln w="12700" cap="flat">
            <a:solidFill>
              <a:srgbClr val="485670"/>
            </a:solidFill>
            <a:prstDash val="solid"/>
            <a:miter lim="400000"/>
          </a:ln>
        </c:spPr>
        <c:txPr>
          <a:bodyPr rot="0"/>
          <a:lstStyle/>
          <a:p>
            <a:pPr>
              <a:defRPr b="0" i="0" strike="noStrike" sz="2800" u="none">
                <a:solidFill>
                  <a:srgbClr val="000000"/>
                </a:solidFill>
                <a:latin typeface="Futura"/>
              </a:defRPr>
            </a:pPr>
          </a:p>
        </c:txPr>
        <c:crossAx val="2094734552"/>
        <c:crosses val="autoZero"/>
        <c:crossBetween val="between"/>
        <c:majorUnit val="100000"/>
        <c:minorUnit val="50000"/>
      </c:valAx>
      <c:spPr>
        <a:noFill/>
        <a:ln w="12700" cap="flat">
          <a:noFill/>
          <a:miter lim="400000"/>
        </a:ln>
        <a:effectLst/>
      </c:spPr>
    </c:plotArea>
    <c:legend>
      <c:legendPos val="r"/>
      <c:layout>
        <c:manualLayout>
          <c:xMode val="edge"/>
          <c:yMode val="edge"/>
          <c:x val="0.76936"/>
          <c:y val="0"/>
          <c:w val="0.198452"/>
          <c:h val="0.142152"/>
        </c:manualLayout>
      </c:layout>
      <c:overlay val="1"/>
      <c:spPr>
        <a:noFill/>
        <a:ln w="12700" cap="flat">
          <a:noFill/>
          <a:miter lim="400000"/>
        </a:ln>
        <a:effectLst/>
      </c:spPr>
      <c:txPr>
        <a:bodyPr rot="0"/>
        <a:lstStyle/>
        <a:p>
          <a:pPr>
            <a:defRPr b="0" i="0" strike="noStrike" sz="2800" u="none">
              <a:solidFill>
                <a:srgbClr val="000000"/>
              </a:solidFill>
              <a:latin typeface="Futura"/>
            </a:defRPr>
          </a:pPr>
        </a:p>
      </c:txPr>
    </c:legend>
    <c:plotVisOnly val="1"/>
    <c:dispBlanksAs val="gap"/>
  </c:chart>
  <c:spPr>
    <a:noFill/>
    <a:ln>
      <a:noFill/>
    </a:ln>
    <a:effectLst/>
  </c:spPr>
  <c:externalData r:id="rId1">
    <c:autoUpdate val="0"/>
  </c:externalData>
</c:chartSpace>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5" name="Shape 155"/>
          <p:cNvSpPr/>
          <p:nvPr>
            <p:ph type="sldImg"/>
          </p:nvPr>
        </p:nvSpPr>
        <p:spPr>
          <a:xfrm>
            <a:off x="1143000" y="685800"/>
            <a:ext cx="4572000" cy="3429000"/>
          </a:xfrm>
          <a:prstGeom prst="rect">
            <a:avLst/>
          </a:prstGeom>
        </p:spPr>
        <p:txBody>
          <a:bodyPr/>
          <a:lstStyle/>
          <a:p>
            <a:pPr/>
          </a:p>
        </p:txBody>
      </p:sp>
      <p:sp>
        <p:nvSpPr>
          <p:cNvPr id="156" name="Shape 15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Title Text"/>
          <p:cNvSpPr txBox="1"/>
          <p:nvPr>
            <p:ph type="title"/>
          </p:nvPr>
        </p:nvSpPr>
        <p:spPr>
          <a:xfrm>
            <a:off x="1257300" y="5397500"/>
            <a:ext cx="21869400" cy="5461000"/>
          </a:xfrm>
          <a:prstGeom prst="rect">
            <a:avLst/>
          </a:prstGeom>
        </p:spPr>
        <p:txBody>
          <a:bodyPr/>
          <a:lstStyle>
            <a:lvl1pPr>
              <a:defRPr spc="298" sz="14900">
                <a:solidFill>
                  <a:srgbClr val="FFFFFF"/>
                </a:solidFill>
              </a:defRPr>
            </a:lvl1pPr>
          </a:lstStyle>
          <a:p>
            <a:pPr/>
            <a:r>
              <a:t>Title Text</a:t>
            </a:r>
          </a:p>
        </p:txBody>
      </p:sp>
      <p:sp>
        <p:nvSpPr>
          <p:cNvPr id="12" name="Body Level One…"/>
          <p:cNvSpPr txBox="1"/>
          <p:nvPr>
            <p:ph type="body" sz="quarter" idx="1"/>
          </p:nvPr>
        </p:nvSpPr>
        <p:spPr>
          <a:xfrm>
            <a:off x="1257300" y="2895600"/>
            <a:ext cx="21869400" cy="2501900"/>
          </a:xfrm>
          <a:prstGeom prst="rect">
            <a:avLst/>
          </a:prstGeom>
        </p:spPr>
        <p:txBody>
          <a:bodyPr anchor="b"/>
          <a:lstStyle>
            <a:lvl1pPr marL="0" indent="0" algn="ctr">
              <a:spcBef>
                <a:spcPts val="0"/>
              </a:spcBef>
              <a:buSzTx/>
              <a:buNone/>
              <a:defRPr cap="all" spc="308" sz="7700">
                <a:solidFill>
                  <a:srgbClr val="FFFFFF"/>
                </a:solidFill>
                <a:latin typeface="+mn-lt"/>
                <a:ea typeface="+mn-ea"/>
                <a:cs typeface="+mn-cs"/>
                <a:sym typeface="Futura"/>
              </a:defRPr>
            </a:lvl1pPr>
            <a:lvl2pPr marL="0" indent="0" algn="ctr">
              <a:spcBef>
                <a:spcPts val="0"/>
              </a:spcBef>
              <a:buSzTx/>
              <a:buNone/>
              <a:defRPr cap="all" spc="308" sz="7700">
                <a:solidFill>
                  <a:srgbClr val="FFFFFF"/>
                </a:solidFill>
                <a:latin typeface="+mn-lt"/>
                <a:ea typeface="+mn-ea"/>
                <a:cs typeface="+mn-cs"/>
                <a:sym typeface="Futura"/>
              </a:defRPr>
            </a:lvl2pPr>
            <a:lvl3pPr marL="0" indent="0" algn="ctr">
              <a:spcBef>
                <a:spcPts val="0"/>
              </a:spcBef>
              <a:buSzTx/>
              <a:buNone/>
              <a:defRPr cap="all" spc="308" sz="7700">
                <a:solidFill>
                  <a:srgbClr val="FFFFFF"/>
                </a:solidFill>
                <a:latin typeface="+mn-lt"/>
                <a:ea typeface="+mn-ea"/>
                <a:cs typeface="+mn-cs"/>
                <a:sym typeface="Futura"/>
              </a:defRPr>
            </a:lvl3pPr>
            <a:lvl4pPr marL="0" indent="0" algn="ctr">
              <a:spcBef>
                <a:spcPts val="0"/>
              </a:spcBef>
              <a:buSzTx/>
              <a:buNone/>
              <a:defRPr cap="all" spc="308" sz="7700">
                <a:solidFill>
                  <a:srgbClr val="FFFFFF"/>
                </a:solidFill>
                <a:latin typeface="+mn-lt"/>
                <a:ea typeface="+mn-ea"/>
                <a:cs typeface="+mn-cs"/>
                <a:sym typeface="Futura"/>
              </a:defRPr>
            </a:lvl4pPr>
            <a:lvl5pPr marL="0" indent="0" algn="ctr">
              <a:spcBef>
                <a:spcPts val="0"/>
              </a:spcBef>
              <a:buSzTx/>
              <a:buNone/>
              <a:defRPr cap="all" spc="308" sz="77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96" name="Body Level One…"/>
          <p:cNvSpPr txBox="1"/>
          <p:nvPr>
            <p:ph type="body" idx="1"/>
          </p:nvPr>
        </p:nvSpPr>
        <p:spPr>
          <a:xfrm>
            <a:off x="1257300" y="1854200"/>
            <a:ext cx="21869400" cy="10502900"/>
          </a:xfrm>
          <a:prstGeom prst="rect">
            <a:avLst/>
          </a:prstGeom>
        </p:spPr>
        <p:txBody>
          <a:bodyPr anchor="ct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4" name="Sketch of a cityscape"/>
          <p:cNvSpPr/>
          <p:nvPr>
            <p:ph type="pic" sz="half" idx="21"/>
          </p:nvPr>
        </p:nvSpPr>
        <p:spPr>
          <a:xfrm>
            <a:off x="12344400" y="7213475"/>
            <a:ext cx="10807966" cy="702800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5" name="Modern architecture sketch"/>
          <p:cNvSpPr/>
          <p:nvPr>
            <p:ph type="pic" sz="half" idx="22"/>
          </p:nvPr>
        </p:nvSpPr>
        <p:spPr>
          <a:xfrm>
            <a:off x="12358081" y="833053"/>
            <a:ext cx="10758605" cy="62865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6" name="Sketch of a building exterior with a balcony"/>
          <p:cNvSpPr/>
          <p:nvPr>
            <p:ph type="pic" sz="half" idx="23"/>
          </p:nvPr>
        </p:nvSpPr>
        <p:spPr>
          <a:xfrm>
            <a:off x="1251011" y="1524000"/>
            <a:ext cx="10782301" cy="1095210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7"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2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4" name="Sketch of a building exterior with a balcony"/>
          <p:cNvSpPr/>
          <p:nvPr>
            <p:ph type="pic" sz="half" idx="21"/>
          </p:nvPr>
        </p:nvSpPr>
        <p:spPr>
          <a:xfrm>
            <a:off x="12314767" y="1429600"/>
            <a:ext cx="10833102" cy="110037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15" name="Sketch of long entryway to a building under a sloped awning"/>
          <p:cNvSpPr/>
          <p:nvPr>
            <p:ph type="pic" sz="half" idx="22"/>
          </p:nvPr>
        </p:nvSpPr>
        <p:spPr>
          <a:xfrm>
            <a:off x="1078993" y="1497954"/>
            <a:ext cx="10998201" cy="11015266"/>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16"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3" name="”"/>
          <p:cNvSpPr txBox="1"/>
          <p:nvPr>
            <p:ph type="body" sz="quarter" idx="21"/>
          </p:nvPr>
        </p:nvSpPr>
        <p:spPr>
          <a:xfrm>
            <a:off x="11470640" y="9931400"/>
            <a:ext cx="1444779" cy="2705100"/>
          </a:xfrm>
          <a:prstGeom prst="rect">
            <a:avLst/>
          </a:prstGeom>
        </p:spPr>
        <p:txBody>
          <a:bodyPr wrap="none">
            <a:spAutoFit/>
          </a:bodyPr>
          <a:lstStyle>
            <a:lvl1pPr marL="0" indent="0" algn="ctr">
              <a:spcBef>
                <a:spcPts val="0"/>
              </a:spcBef>
              <a:buClrTx/>
              <a:buSzTx/>
              <a:buNone/>
              <a:defRPr spc="360" sz="18000">
                <a:latin typeface="Baskerville SemiBold"/>
                <a:ea typeface="Baskerville SemiBold"/>
                <a:cs typeface="Baskerville SemiBold"/>
                <a:sym typeface="Baskerville SemiBold"/>
              </a:defRPr>
            </a:lvl1pPr>
          </a:lstStyle>
          <a:p>
            <a:pPr/>
            <a:r>
              <a:t>”</a:t>
            </a:r>
          </a:p>
        </p:txBody>
      </p:sp>
      <p:sp>
        <p:nvSpPr>
          <p:cNvPr id="124" name="“"/>
          <p:cNvSpPr txBox="1"/>
          <p:nvPr>
            <p:ph type="body" sz="quarter" idx="22"/>
          </p:nvPr>
        </p:nvSpPr>
        <p:spPr>
          <a:xfrm>
            <a:off x="11470640" y="2514600"/>
            <a:ext cx="1444779" cy="2705100"/>
          </a:xfrm>
          <a:prstGeom prst="rect">
            <a:avLst/>
          </a:prstGeom>
        </p:spPr>
        <p:txBody>
          <a:bodyPr wrap="none">
            <a:spAutoFit/>
          </a:bodyPr>
          <a:lstStyle>
            <a:lvl1pPr marL="0" indent="0" algn="ctr">
              <a:spcBef>
                <a:spcPts val="0"/>
              </a:spcBef>
              <a:buClrTx/>
              <a:buSzTx/>
              <a:buNone/>
              <a:defRPr spc="360" sz="18000">
                <a:latin typeface="Baskerville SemiBold"/>
                <a:ea typeface="Baskerville SemiBold"/>
                <a:cs typeface="Baskerville SemiBold"/>
                <a:sym typeface="Baskerville SemiBold"/>
              </a:defRPr>
            </a:lvl1pPr>
          </a:lstStyle>
          <a:p>
            <a:pPr/>
            <a:r>
              <a:t>“</a:t>
            </a:r>
          </a:p>
        </p:txBody>
      </p:sp>
      <p:sp>
        <p:nvSpPr>
          <p:cNvPr id="125" name="— Johnny Appleseed"/>
          <p:cNvSpPr txBox="1"/>
          <p:nvPr>
            <p:ph type="body" sz="quarter" idx="23"/>
          </p:nvPr>
        </p:nvSpPr>
        <p:spPr>
          <a:xfrm>
            <a:off x="1257300" y="9118600"/>
            <a:ext cx="21869400" cy="762000"/>
          </a:xfrm>
          <a:prstGeom prst="rect">
            <a:avLst/>
          </a:prstGeom>
        </p:spPr>
        <p:txBody>
          <a:bodyPr anchor="ctr">
            <a:spAutoFit/>
          </a:bodyPr>
          <a:lstStyle>
            <a:lvl1pPr marL="0" indent="0" algn="ctr">
              <a:spcBef>
                <a:spcPts val="0"/>
              </a:spcBef>
              <a:buClrTx/>
              <a:buSzTx/>
              <a:buNone/>
              <a:defRPr i="1" spc="76" sz="3800">
                <a:solidFill>
                  <a:schemeClr val="accent5">
                    <a:satOff val="-10854"/>
                    <a:lumOff val="-10463"/>
                  </a:schemeClr>
                </a:solidFill>
              </a:defRPr>
            </a:lvl1pPr>
          </a:lstStyle>
          <a:p>
            <a:pPr/>
            <a:r>
              <a:t>— Johnny Appleseed</a:t>
            </a:r>
          </a:p>
        </p:txBody>
      </p:sp>
      <p:sp>
        <p:nvSpPr>
          <p:cNvPr id="126" name="Type a quote here."/>
          <p:cNvSpPr txBox="1"/>
          <p:nvPr>
            <p:ph type="body" sz="quarter" idx="24"/>
          </p:nvPr>
        </p:nvSpPr>
        <p:spPr>
          <a:xfrm>
            <a:off x="1257300" y="7518400"/>
            <a:ext cx="21869400" cy="1447800"/>
          </a:xfrm>
          <a:prstGeom prst="rect">
            <a:avLst/>
          </a:prstGeom>
        </p:spPr>
        <p:txBody>
          <a:bodyPr anchor="b">
            <a:spAutoFit/>
          </a:bodyPr>
          <a:lstStyle>
            <a:lvl1pPr marL="0" indent="0" algn="ctr">
              <a:spcBef>
                <a:spcPts val="500"/>
              </a:spcBef>
              <a:buClrTx/>
              <a:buSzTx/>
              <a:buNone/>
              <a:defRPr cap="all" spc="656" sz="8200">
                <a:latin typeface="+mn-lt"/>
                <a:ea typeface="+mn-ea"/>
                <a:cs typeface="+mn-cs"/>
                <a:sym typeface="Futura"/>
              </a:defRPr>
            </a:lvl1pPr>
          </a:lstStyle>
          <a:p>
            <a:pPr/>
            <a:r>
              <a:t>Type a quote here.</a:t>
            </a:r>
          </a:p>
        </p:txBody>
      </p:sp>
      <p:sp>
        <p:nvSpPr>
          <p:cNvPr id="127"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Sketch of a cityscape"/>
          <p:cNvSpPr/>
          <p:nvPr>
            <p:ph type="pic" idx="21"/>
          </p:nvPr>
        </p:nvSpPr>
        <p:spPr>
          <a:xfrm>
            <a:off x="0" y="0"/>
            <a:ext cx="24384000" cy="15855964"/>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9"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 name="Sketch of a cityscape"/>
          <p:cNvSpPr/>
          <p:nvPr>
            <p:ph type="pic" idx="21"/>
          </p:nvPr>
        </p:nvSpPr>
        <p:spPr>
          <a:xfrm>
            <a:off x="800100" y="3962400"/>
            <a:ext cx="22772998" cy="14808393"/>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21" name="Title Text"/>
          <p:cNvSpPr txBox="1"/>
          <p:nvPr>
            <p:ph type="title"/>
          </p:nvPr>
        </p:nvSpPr>
        <p:spPr>
          <a:xfrm>
            <a:off x="1257300" y="1663700"/>
            <a:ext cx="21869400" cy="1866900"/>
          </a:xfrm>
          <a:prstGeom prst="rect">
            <a:avLst/>
          </a:prstGeom>
        </p:spPr>
        <p:txBody>
          <a:bodyPr/>
          <a:lstStyle>
            <a:lvl1pPr>
              <a:lnSpc>
                <a:spcPct val="80000"/>
              </a:lnSpc>
              <a:defRPr spc="209" sz="10500">
                <a:solidFill>
                  <a:srgbClr val="FFFFFF"/>
                </a:solidFill>
              </a:defRPr>
            </a:lvl1pPr>
          </a:lstStyle>
          <a:p>
            <a:pPr/>
            <a:r>
              <a:t>Title Text</a:t>
            </a:r>
          </a:p>
        </p:txBody>
      </p:sp>
      <p:sp>
        <p:nvSpPr>
          <p:cNvPr id="22" name="Body Level One…"/>
          <p:cNvSpPr txBox="1"/>
          <p:nvPr>
            <p:ph type="body" sz="quarter" idx="1"/>
          </p:nvPr>
        </p:nvSpPr>
        <p:spPr>
          <a:xfrm>
            <a:off x="1257300" y="711200"/>
            <a:ext cx="21869400" cy="952500"/>
          </a:xfrm>
          <a:prstGeom prst="rect">
            <a:avLst/>
          </a:prstGeom>
        </p:spPr>
        <p:txBody>
          <a:bodyPr/>
          <a:lstStyle>
            <a:lvl1pPr marL="0" indent="0" algn="ctr">
              <a:spcBef>
                <a:spcPts val="0"/>
              </a:spcBef>
              <a:buClrTx/>
              <a:buSzTx/>
              <a:buNone/>
              <a:defRPr cap="all" spc="116" sz="5800">
                <a:solidFill>
                  <a:srgbClr val="FFFFFF"/>
                </a:solidFill>
                <a:latin typeface="+mn-lt"/>
                <a:ea typeface="+mn-ea"/>
                <a:cs typeface="+mn-cs"/>
                <a:sym typeface="Futura"/>
              </a:defRPr>
            </a:lvl1pPr>
            <a:lvl2pPr marL="0" indent="0" algn="ctr">
              <a:spcBef>
                <a:spcPts val="0"/>
              </a:spcBef>
              <a:buClrTx/>
              <a:buSzTx/>
              <a:buNone/>
              <a:defRPr cap="all" spc="116" sz="5800">
                <a:solidFill>
                  <a:srgbClr val="FFFFFF"/>
                </a:solidFill>
                <a:latin typeface="+mn-lt"/>
                <a:ea typeface="+mn-ea"/>
                <a:cs typeface="+mn-cs"/>
                <a:sym typeface="Futura"/>
              </a:defRPr>
            </a:lvl2pPr>
            <a:lvl3pPr marL="0" indent="0" algn="ctr">
              <a:spcBef>
                <a:spcPts val="0"/>
              </a:spcBef>
              <a:buClrTx/>
              <a:buSzTx/>
              <a:buNone/>
              <a:defRPr cap="all" spc="116" sz="5800">
                <a:solidFill>
                  <a:srgbClr val="FFFFFF"/>
                </a:solidFill>
                <a:latin typeface="+mn-lt"/>
                <a:ea typeface="+mn-ea"/>
                <a:cs typeface="+mn-cs"/>
                <a:sym typeface="Futura"/>
              </a:defRPr>
            </a:lvl3pPr>
            <a:lvl4pPr marL="0" indent="0" algn="ctr">
              <a:spcBef>
                <a:spcPts val="0"/>
              </a:spcBef>
              <a:buClrTx/>
              <a:buSzTx/>
              <a:buNone/>
              <a:defRPr cap="all" spc="116" sz="5800">
                <a:solidFill>
                  <a:srgbClr val="FFFFFF"/>
                </a:solidFill>
                <a:latin typeface="+mn-lt"/>
                <a:ea typeface="+mn-ea"/>
                <a:cs typeface="+mn-cs"/>
                <a:sym typeface="Futura"/>
              </a:defRPr>
            </a:lvl4pPr>
            <a:lvl5pPr marL="0" indent="0" algn="ctr">
              <a:spcBef>
                <a:spcPts val="0"/>
              </a:spcBef>
              <a:buClrTx/>
              <a:buSzTx/>
              <a:buNone/>
              <a:defRPr cap="all" spc="116" sz="58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Sketch of a cityscape"/>
          <p:cNvSpPr/>
          <p:nvPr>
            <p:ph type="pic" idx="21"/>
          </p:nvPr>
        </p:nvSpPr>
        <p:spPr>
          <a:xfrm>
            <a:off x="1257300" y="3263900"/>
            <a:ext cx="21869402" cy="14220819"/>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31" name="Title Text"/>
          <p:cNvSpPr txBox="1"/>
          <p:nvPr>
            <p:ph type="title"/>
          </p:nvPr>
        </p:nvSpPr>
        <p:spPr>
          <a:prstGeom prst="rect">
            <a:avLst/>
          </a:prstGeom>
        </p:spPr>
        <p:txBody>
          <a:bodyPr/>
          <a:lstStyle/>
          <a:p>
            <a:pPr/>
            <a:r>
              <a:t>Title Text</a:t>
            </a:r>
          </a:p>
        </p:txBody>
      </p:sp>
      <p:sp>
        <p:nvSpPr>
          <p:cNvPr id="32" name="Body Level One…"/>
          <p:cNvSpPr txBox="1"/>
          <p:nvPr>
            <p:ph type="body" sz="quarter" idx="1"/>
          </p:nvPr>
        </p:nvSpPr>
        <p:spPr>
          <a:xfrm>
            <a:off x="1257300" y="1879600"/>
            <a:ext cx="21869400" cy="723900"/>
          </a:xfrm>
          <a:prstGeom prst="rect">
            <a:avLst/>
          </a:prstGeom>
        </p:spPr>
        <p:txBody>
          <a:bodyPr/>
          <a:lstStyle>
            <a:lvl1pPr marL="0" indent="0" algn="ctr">
              <a:spcBef>
                <a:spcPts val="0"/>
              </a:spcBef>
              <a:buSzTx/>
              <a:buNone/>
              <a:defRPr cap="all" spc="342" sz="3800">
                <a:latin typeface="+mn-lt"/>
                <a:ea typeface="+mn-ea"/>
                <a:cs typeface="+mn-cs"/>
                <a:sym typeface="Futura"/>
              </a:defRPr>
            </a:lvl1pPr>
            <a:lvl2pPr marL="0" indent="0" algn="ctr">
              <a:spcBef>
                <a:spcPts val="0"/>
              </a:spcBef>
              <a:buSzTx/>
              <a:buNone/>
              <a:defRPr cap="all" spc="342" sz="3800">
                <a:latin typeface="+mn-lt"/>
                <a:ea typeface="+mn-ea"/>
                <a:cs typeface="+mn-cs"/>
                <a:sym typeface="Futura"/>
              </a:defRPr>
            </a:lvl2pPr>
            <a:lvl3pPr marL="0" indent="0" algn="ctr">
              <a:spcBef>
                <a:spcPts val="0"/>
              </a:spcBef>
              <a:buSzTx/>
              <a:buNone/>
              <a:defRPr cap="all" spc="342" sz="3800">
                <a:latin typeface="+mn-lt"/>
                <a:ea typeface="+mn-ea"/>
                <a:cs typeface="+mn-cs"/>
                <a:sym typeface="Futura"/>
              </a:defRPr>
            </a:lvl3pPr>
            <a:lvl4pPr marL="0" indent="0" algn="ctr">
              <a:spcBef>
                <a:spcPts val="0"/>
              </a:spcBef>
              <a:buSzTx/>
              <a:buNone/>
              <a:defRPr cap="all" spc="342" sz="3800">
                <a:latin typeface="+mn-lt"/>
                <a:ea typeface="+mn-ea"/>
                <a:cs typeface="+mn-cs"/>
                <a:sym typeface="Futura"/>
              </a:defRPr>
            </a:lvl4pPr>
            <a:lvl5pPr marL="0" indent="0" algn="ctr">
              <a:spcBef>
                <a:spcPts val="0"/>
              </a:spcBef>
              <a:buSzTx/>
              <a:buNone/>
              <a:defRPr cap="all" spc="342" sz="38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0" name="Title Text"/>
          <p:cNvSpPr txBox="1"/>
          <p:nvPr>
            <p:ph type="title"/>
          </p:nvPr>
        </p:nvSpPr>
        <p:spPr>
          <a:xfrm>
            <a:off x="1257300" y="4343400"/>
            <a:ext cx="21869400" cy="5016500"/>
          </a:xfrm>
          <a:prstGeom prst="rect">
            <a:avLst/>
          </a:prstGeom>
        </p:spPr>
        <p:txBody>
          <a:bodyPr anchor="ctr"/>
          <a:lstStyle>
            <a:lvl1pPr>
              <a:defRPr spc="298" sz="14900">
                <a:solidFill>
                  <a:srgbClr val="FFFFFF"/>
                </a:solidFill>
              </a:defRPr>
            </a:lvl1pPr>
          </a:lstStyle>
          <a:p>
            <a:pPr/>
            <a:r>
              <a:t>Title Text</a:t>
            </a:r>
          </a:p>
        </p:txBody>
      </p:sp>
      <p:sp>
        <p:nvSpPr>
          <p:cNvPr id="41"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8" name="Title Text"/>
          <p:cNvSpPr txBox="1"/>
          <p:nvPr>
            <p:ph type="title"/>
          </p:nvPr>
        </p:nvSpPr>
        <p:spPr>
          <a:xfrm>
            <a:off x="1257300" y="4343400"/>
            <a:ext cx="21869400" cy="5016500"/>
          </a:xfrm>
          <a:prstGeom prst="rect">
            <a:avLst/>
          </a:prstGeom>
        </p:spPr>
        <p:txBody>
          <a:bodyPr anchor="ctr"/>
          <a:lstStyle>
            <a:lvl1pPr>
              <a:defRPr spc="298" sz="14900"/>
            </a:lvl1p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6" name="Sketch of a building exterior with a balcony"/>
          <p:cNvSpPr/>
          <p:nvPr>
            <p:ph type="pic" idx="21"/>
          </p:nvPr>
        </p:nvSpPr>
        <p:spPr>
          <a:xfrm>
            <a:off x="9287692" y="1473939"/>
            <a:ext cx="14798045" cy="109982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57" name="Title Text"/>
          <p:cNvSpPr txBox="1"/>
          <p:nvPr>
            <p:ph type="title"/>
          </p:nvPr>
        </p:nvSpPr>
        <p:spPr>
          <a:xfrm>
            <a:off x="1257300" y="5892800"/>
            <a:ext cx="8483600" cy="5029200"/>
          </a:xfrm>
          <a:prstGeom prst="rect">
            <a:avLst/>
          </a:prstGeom>
        </p:spPr>
        <p:txBody>
          <a:bodyPr/>
          <a:lstStyle>
            <a:lvl1pPr algn="l">
              <a:lnSpc>
                <a:spcPct val="80000"/>
              </a:lnSpc>
              <a:defRPr spc="209" sz="10500"/>
            </a:lvl1pPr>
          </a:lstStyle>
          <a:p>
            <a:pPr/>
            <a:r>
              <a:t>Title Text</a:t>
            </a:r>
          </a:p>
        </p:txBody>
      </p:sp>
      <p:sp>
        <p:nvSpPr>
          <p:cNvPr id="58" name="Body Level One…"/>
          <p:cNvSpPr txBox="1"/>
          <p:nvPr>
            <p:ph type="body" sz="quarter" idx="1"/>
          </p:nvPr>
        </p:nvSpPr>
        <p:spPr>
          <a:xfrm>
            <a:off x="1257300" y="4000500"/>
            <a:ext cx="8483600" cy="1905000"/>
          </a:xfrm>
          <a:prstGeom prst="rect">
            <a:avLst/>
          </a:prstGeom>
        </p:spPr>
        <p:txBody>
          <a:bodyPr anchor="b"/>
          <a:lstStyle>
            <a:lvl1pPr marL="0" indent="0">
              <a:spcBef>
                <a:spcPts val="0"/>
              </a:spcBef>
              <a:buClrTx/>
              <a:buSzTx/>
              <a:buNone/>
              <a:defRPr cap="all" spc="116" sz="5800">
                <a:latin typeface="+mn-lt"/>
                <a:ea typeface="+mn-ea"/>
                <a:cs typeface="+mn-cs"/>
                <a:sym typeface="Futura"/>
              </a:defRPr>
            </a:lvl1pPr>
            <a:lvl2pPr marL="0" indent="0">
              <a:spcBef>
                <a:spcPts val="0"/>
              </a:spcBef>
              <a:buClrTx/>
              <a:buSzTx/>
              <a:buNone/>
              <a:defRPr cap="all" spc="116" sz="5800">
                <a:latin typeface="+mn-lt"/>
                <a:ea typeface="+mn-ea"/>
                <a:cs typeface="+mn-cs"/>
                <a:sym typeface="Futura"/>
              </a:defRPr>
            </a:lvl2pPr>
            <a:lvl3pPr marL="0" indent="0">
              <a:spcBef>
                <a:spcPts val="0"/>
              </a:spcBef>
              <a:buClrTx/>
              <a:buSzTx/>
              <a:buNone/>
              <a:defRPr cap="all" spc="116" sz="5800">
                <a:latin typeface="+mn-lt"/>
                <a:ea typeface="+mn-ea"/>
                <a:cs typeface="+mn-cs"/>
                <a:sym typeface="Futura"/>
              </a:defRPr>
            </a:lvl3pPr>
            <a:lvl4pPr marL="0" indent="0">
              <a:spcBef>
                <a:spcPts val="0"/>
              </a:spcBef>
              <a:buClrTx/>
              <a:buSzTx/>
              <a:buNone/>
              <a:defRPr cap="all" spc="116" sz="5800">
                <a:latin typeface="+mn-lt"/>
                <a:ea typeface="+mn-ea"/>
                <a:cs typeface="+mn-cs"/>
                <a:sym typeface="Futura"/>
              </a:defRPr>
            </a:lvl4pPr>
            <a:lvl5pPr marL="0" indent="0">
              <a:spcBef>
                <a:spcPts val="0"/>
              </a:spcBef>
              <a:buClrTx/>
              <a:buSzTx/>
              <a:buNone/>
              <a:defRPr cap="all" spc="116" sz="58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6" name="donec quis nunc"/>
          <p:cNvSpPr txBox="1"/>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cap="all" spc="342" sz="3800">
                <a:latin typeface="+mn-lt"/>
                <a:ea typeface="+mn-ea"/>
                <a:cs typeface="+mn-cs"/>
                <a:sym typeface="Futura"/>
              </a:defRPr>
            </a:lvl1pPr>
          </a:lstStyle>
          <a:p>
            <a:pPr/>
            <a:r>
              <a:t>donec quis nunc</a:t>
            </a:r>
          </a:p>
        </p:txBody>
      </p:sp>
      <p:sp>
        <p:nvSpPr>
          <p:cNvPr id="67" name="Title Text"/>
          <p:cNvSpPr txBox="1"/>
          <p:nvPr>
            <p:ph type="title"/>
          </p:nvPr>
        </p:nvSpPr>
        <p:spPr>
          <a:prstGeom prst="rect">
            <a:avLst/>
          </a:prstGeom>
        </p:spPr>
        <p:txBody>
          <a:bodyPr/>
          <a:lstStyle/>
          <a:p>
            <a:pPr/>
            <a:r>
              <a:t>Title Text</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5" name="donec quis nunc"/>
          <p:cNvSpPr txBox="1"/>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cap="all" spc="342" sz="3800">
                <a:latin typeface="+mn-lt"/>
                <a:ea typeface="+mn-ea"/>
                <a:cs typeface="+mn-cs"/>
                <a:sym typeface="Futura"/>
              </a:defRPr>
            </a:lvl1pPr>
          </a:lstStyle>
          <a:p>
            <a:pPr/>
            <a:r>
              <a:t>donec quis nunc</a:t>
            </a:r>
          </a:p>
        </p:txBody>
      </p:sp>
      <p:sp>
        <p:nvSpPr>
          <p:cNvPr id="76" name="Title Text"/>
          <p:cNvSpPr txBox="1"/>
          <p:nvPr>
            <p:ph type="title"/>
          </p:nvPr>
        </p:nvSpPr>
        <p:spPr>
          <a:prstGeom prst="rect">
            <a:avLst/>
          </a:prstGeom>
        </p:spPr>
        <p:txBody>
          <a:bodyPr/>
          <a:lstStyle/>
          <a:p>
            <a:pPr/>
            <a:r>
              <a:t>Title Text</a:t>
            </a:r>
          </a:p>
        </p:txBody>
      </p:sp>
      <p:sp>
        <p:nvSpPr>
          <p:cNvPr id="7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5" name="Sketch of a building exterior with a balcony"/>
          <p:cNvSpPr/>
          <p:nvPr>
            <p:ph type="pic" sz="half" idx="21"/>
          </p:nvPr>
        </p:nvSpPr>
        <p:spPr>
          <a:xfrm>
            <a:off x="10477500" y="3124200"/>
            <a:ext cx="12623801" cy="938226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86" name="Lorem ipsum"/>
          <p:cNvSpPr txBox="1"/>
          <p:nvPr>
            <p:ph type="body" sz="quarter" idx="22"/>
          </p:nvPr>
        </p:nvSpPr>
        <p:spPr>
          <a:xfrm>
            <a:off x="1257300" y="1879600"/>
            <a:ext cx="21869400" cy="723900"/>
          </a:xfrm>
          <a:prstGeom prst="rect">
            <a:avLst/>
          </a:prstGeom>
        </p:spPr>
        <p:txBody>
          <a:bodyPr>
            <a:spAutoFit/>
          </a:bodyPr>
          <a:lstStyle>
            <a:lvl1pPr marL="0" indent="0" algn="ctr">
              <a:spcBef>
                <a:spcPts val="0"/>
              </a:spcBef>
              <a:buClrTx/>
              <a:buSzTx/>
              <a:buNone/>
              <a:defRPr cap="all" spc="342" sz="3800">
                <a:latin typeface="+mn-lt"/>
                <a:ea typeface="+mn-ea"/>
                <a:cs typeface="+mn-cs"/>
                <a:sym typeface="Futura"/>
              </a:defRPr>
            </a:lvl1pPr>
          </a:lstStyle>
          <a:p>
            <a:pPr/>
            <a:r>
              <a:t>Lorem ipsum</a:t>
            </a:r>
          </a:p>
        </p:txBody>
      </p:sp>
      <p:sp>
        <p:nvSpPr>
          <p:cNvPr id="87" name="Title Text"/>
          <p:cNvSpPr txBox="1"/>
          <p:nvPr>
            <p:ph type="title"/>
          </p:nvPr>
        </p:nvSpPr>
        <p:spPr>
          <a:prstGeom prst="rect">
            <a:avLst/>
          </a:prstGeom>
        </p:spPr>
        <p:txBody>
          <a:bodyPr/>
          <a:lstStyle/>
          <a:p>
            <a:pPr/>
            <a:r>
              <a:t>Title Text</a:t>
            </a:r>
          </a:p>
        </p:txBody>
      </p:sp>
      <p:sp>
        <p:nvSpPr>
          <p:cNvPr id="88" name="Body Level One…"/>
          <p:cNvSpPr txBox="1"/>
          <p:nvPr>
            <p:ph type="body" sz="half" idx="1"/>
          </p:nvPr>
        </p:nvSpPr>
        <p:spPr>
          <a:xfrm>
            <a:off x="1257300" y="3632200"/>
            <a:ext cx="8382000" cy="8470900"/>
          </a:xfrm>
          <a:prstGeom prst="rect">
            <a:avLst/>
          </a:prstGeom>
        </p:spPr>
        <p:txBody>
          <a:bodyPr/>
          <a:lstStyle>
            <a:lvl1pPr>
              <a:spcBef>
                <a:spcPts val="4000"/>
              </a:spcBef>
              <a:defRPr spc="70" sz="3500"/>
            </a:lvl1pPr>
            <a:lvl2pPr>
              <a:spcBef>
                <a:spcPts val="4000"/>
              </a:spcBef>
              <a:defRPr spc="70" sz="3500"/>
            </a:lvl2pPr>
            <a:lvl3pPr>
              <a:spcBef>
                <a:spcPts val="4000"/>
              </a:spcBef>
              <a:defRPr spc="70" sz="3500"/>
            </a:lvl3pPr>
            <a:lvl4pPr>
              <a:spcBef>
                <a:spcPts val="4000"/>
              </a:spcBef>
              <a:defRPr spc="70" sz="3500"/>
            </a:lvl4pPr>
            <a:lvl5pPr>
              <a:spcBef>
                <a:spcPts val="4000"/>
              </a:spcBef>
              <a:defRPr spc="70" sz="3500"/>
            </a:lvl5pPr>
          </a:lstStyle>
          <a:p>
            <a:pPr/>
            <a:r>
              <a:t>Body Level One</a:t>
            </a:r>
          </a:p>
          <a:p>
            <a:pPr lvl="1"/>
            <a:r>
              <a:t>Body Level Two</a:t>
            </a:r>
          </a:p>
          <a:p>
            <a:pPr lvl="2"/>
            <a:r>
              <a:t>Body Level Three</a:t>
            </a:r>
          </a:p>
          <a:p>
            <a:pPr lvl="3"/>
            <a:r>
              <a:t>Body Level Four</a:t>
            </a:r>
          </a:p>
          <a:p>
            <a:pPr lvl="4"/>
            <a:r>
              <a:t>Body Level Five</a:t>
            </a:r>
          </a:p>
        </p:txBody>
      </p:sp>
      <p:sp>
        <p:nvSpPr>
          <p:cNvPr id="89"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1257300" y="825500"/>
            <a:ext cx="21869400" cy="1054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3" name="Body Level One…"/>
          <p:cNvSpPr txBox="1"/>
          <p:nvPr>
            <p:ph type="body" idx="1"/>
          </p:nvPr>
        </p:nvSpPr>
        <p:spPr>
          <a:xfrm>
            <a:off x="1257300" y="3352800"/>
            <a:ext cx="21869400" cy="9067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2392" y="12971239"/>
            <a:ext cx="479216" cy="498922"/>
          </a:xfrm>
          <a:prstGeom prst="rect">
            <a:avLst/>
          </a:prstGeom>
          <a:ln w="12700">
            <a:miter lim="400000"/>
          </a:ln>
        </p:spPr>
        <p:txBody>
          <a:bodyPr wrap="none" lIns="50800" tIns="50800" rIns="50800" bIns="50800" anchor="ctr">
            <a:spAutoFit/>
          </a:bodyPr>
          <a:lstStyle>
            <a:lvl1pPr>
              <a:defRPr cap="all" spc="48" sz="2400">
                <a:solidFill>
                  <a:srgbClr val="9A958E"/>
                </a:solidFill>
                <a:latin typeface="+mn-lt"/>
                <a:ea typeface="+mn-ea"/>
                <a:cs typeface="+mn-cs"/>
                <a:sym typeface="Futur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transition xmlns:p14="http://schemas.microsoft.com/office/powerpoint/2010/main" spd="med" advClick="1"/>
  <p:txStyles>
    <p:titleStyle>
      <a:lvl1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1pPr>
      <a:lvl2pPr marL="0" marR="0" indent="3429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2pPr>
      <a:lvl3pPr marL="0" marR="0" indent="6858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3pPr>
      <a:lvl4pPr marL="0" marR="0" indent="10287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4pPr>
      <a:lvl5pPr marL="0" marR="0" indent="13716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5pPr>
      <a:lvl6pPr marL="0" marR="0" indent="17145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6pPr>
      <a:lvl7pPr marL="0" marR="0" indent="20574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7pPr>
      <a:lvl8pPr marL="0" marR="0" indent="24003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8pPr>
      <a:lvl9pPr marL="0" marR="0" indent="27432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9pPr>
    </p:titleStyle>
    <p:bodyStyle>
      <a:lvl1pPr marL="508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1pPr>
      <a:lvl2pPr marL="1016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2pPr>
      <a:lvl3pPr marL="1524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3pPr>
      <a:lvl4pPr marL="2032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4pPr>
      <a:lvl5pPr marL="2540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5pPr>
      <a:lvl6pPr marL="3048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6pPr>
      <a:lvl7pPr marL="3556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7pPr>
      <a:lvl8pPr marL="4064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8pPr>
      <a:lvl9pPr marL="4572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9pPr>
    </p:bodyStyle>
    <p:otherStyle>
      <a:lvl1pPr marL="0" marR="0" indent="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1pPr>
      <a:lvl2pPr marL="0" marR="0" indent="2286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2pPr>
      <a:lvl3pPr marL="0" marR="0" indent="4572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3pPr>
      <a:lvl4pPr marL="0" marR="0" indent="6858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4pPr>
      <a:lvl5pPr marL="0" marR="0" indent="9144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5pPr>
      <a:lvl6pPr marL="0" marR="0" indent="11430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6pPr>
      <a:lvl7pPr marL="0" marR="0" indent="13716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7pPr>
      <a:lvl8pPr marL="0" marR="0" indent="16002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8pPr>
      <a:lvl9pPr marL="0" marR="0" indent="18288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image" Target="../media/image1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6.png"/><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image" Target="../media/image31.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chart" Target="../charts/chart1.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0.png"/><Relationship Id="rId3" Type="http://schemas.openxmlformats.org/officeDocument/2006/relationships/image" Target="../media/image1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67511">
              <a:srgbClr val="596C85"/>
            </a:gs>
            <a:gs pos="100000">
              <a:schemeClr val="accent1">
                <a:hueOff val="832536"/>
                <a:satOff val="-1337"/>
                <a:lumOff val="-21555"/>
              </a:schemeClr>
            </a:gs>
          </a:gsLst>
          <a:lin ang="8611783" scaled="0"/>
        </a:gradFill>
      </p:bgPr>
    </p:bg>
    <p:spTree>
      <p:nvGrpSpPr>
        <p:cNvPr id="1" name=""/>
        <p:cNvGrpSpPr/>
        <p:nvPr/>
      </p:nvGrpSpPr>
      <p:grpSpPr>
        <a:xfrm>
          <a:off x="0" y="0"/>
          <a:ext cx="0" cy="0"/>
          <a:chOff x="0" y="0"/>
          <a:chExt cx="0" cy="0"/>
        </a:xfrm>
      </p:grpSpPr>
      <p:sp>
        <p:nvSpPr>
          <p:cNvPr id="158" name="Project"/>
          <p:cNvSpPr txBox="1"/>
          <p:nvPr>
            <p:ph type="subTitle" sz="quarter" idx="1"/>
          </p:nvPr>
        </p:nvSpPr>
        <p:spPr>
          <a:prstGeom prst="rect">
            <a:avLst/>
          </a:prstGeom>
        </p:spPr>
        <p:txBody>
          <a:bodyPr/>
          <a:lstStyle>
            <a:lvl1pPr>
              <a:defRPr spc="332" sz="8300"/>
            </a:lvl1pPr>
          </a:lstStyle>
          <a:p>
            <a:pPr/>
            <a:r>
              <a:t>Project</a:t>
            </a:r>
          </a:p>
        </p:txBody>
      </p:sp>
      <p:sp>
        <p:nvSpPr>
          <p:cNvPr id="159" name="16 bit APProximate Wallace tree multiplier…"/>
          <p:cNvSpPr txBox="1"/>
          <p:nvPr>
            <p:ph type="ctrTitle"/>
          </p:nvPr>
        </p:nvSpPr>
        <p:spPr>
          <a:prstGeom prst="rect">
            <a:avLst/>
          </a:prstGeom>
        </p:spPr>
        <p:txBody>
          <a:bodyPr/>
          <a:lstStyle/>
          <a:p>
            <a:pPr defTabSz="531113">
              <a:defRPr spc="244" sz="12218"/>
            </a:pPr>
            <a:r>
              <a:t>16 bit APProximate Wallace tree multiplier </a:t>
            </a:r>
          </a:p>
          <a:p>
            <a:pPr defTabSz="531113">
              <a:defRPr spc="77" sz="3854"/>
            </a:pPr>
            <a:r>
              <a:t>                                                                                                             - Tanay Patnaik</a:t>
            </a:r>
          </a:p>
        </p:txBody>
      </p:sp>
      <p:pic>
        <p:nvPicPr>
          <p:cNvPr id="160" name="Image" descr="Image"/>
          <p:cNvPicPr>
            <a:picLocks noChangeAspect="1"/>
          </p:cNvPicPr>
          <p:nvPr/>
        </p:nvPicPr>
        <p:blipFill>
          <a:blip r:embed="rId2">
            <a:extLst/>
          </a:blip>
          <a:stretch>
            <a:fillRect/>
          </a:stretch>
        </p:blipFill>
        <p:spPr>
          <a:xfrm>
            <a:off x="19689323" y="928527"/>
            <a:ext cx="3795908" cy="1062855"/>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202"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10464800" y="5232764"/>
            <a:ext cx="12636500" cy="5282472"/>
          </a:xfrm>
          <a:prstGeom prst="rect">
            <a:avLst/>
          </a:prstGeom>
        </p:spPr>
      </p:pic>
      <p:sp>
        <p:nvSpPr>
          <p:cNvPr id="203" name="Compressing multiple bits into 2"/>
          <p:cNvSpPr txBox="1"/>
          <p:nvPr>
            <p:ph type="body" idx="22"/>
          </p:nvPr>
        </p:nvSpPr>
        <p:spPr>
          <a:prstGeom prst="rect">
            <a:avLst/>
          </a:prstGeom>
        </p:spPr>
        <p:txBody>
          <a:bodyPr/>
          <a:lstStyle>
            <a:lvl1pPr>
              <a:defRPr>
                <a:solidFill>
                  <a:srgbClr val="000000"/>
                </a:solidFill>
              </a:defRPr>
            </a:lvl1pPr>
          </a:lstStyle>
          <a:p>
            <a:pPr/>
            <a:r>
              <a:t>Compressing multiple bits into 2</a:t>
            </a:r>
          </a:p>
        </p:txBody>
      </p:sp>
      <p:sp>
        <p:nvSpPr>
          <p:cNvPr id="204" name="Compressors"/>
          <p:cNvSpPr txBox="1"/>
          <p:nvPr>
            <p:ph type="title"/>
          </p:nvPr>
        </p:nvSpPr>
        <p:spPr>
          <a:prstGeom prst="rect">
            <a:avLst/>
          </a:prstGeom>
        </p:spPr>
        <p:txBody>
          <a:bodyPr/>
          <a:lstStyle>
            <a:lvl1pPr defTabSz="634745">
              <a:defRPr spc="113" sz="5684">
                <a:solidFill>
                  <a:srgbClr val="000000"/>
                </a:solidFill>
              </a:defRPr>
            </a:lvl1pPr>
          </a:lstStyle>
          <a:p>
            <a:pPr/>
            <a:r>
              <a:t>Compressors</a:t>
            </a:r>
          </a:p>
        </p:txBody>
      </p:sp>
      <p:sp>
        <p:nvSpPr>
          <p:cNvPr id="205" name="As the name suggests, compressors compress multiple bits into a single bit but giving out carries to the next column/set of compressors.…"/>
          <p:cNvSpPr txBox="1"/>
          <p:nvPr>
            <p:ph type="body" sz="half" idx="1"/>
          </p:nvPr>
        </p:nvSpPr>
        <p:spPr>
          <a:prstGeom prst="rect">
            <a:avLst/>
          </a:prstGeom>
        </p:spPr>
        <p:txBody>
          <a:bodyPr/>
          <a:lstStyle/>
          <a:p>
            <a:pPr>
              <a:defRPr>
                <a:solidFill>
                  <a:srgbClr val="000000"/>
                </a:solidFill>
              </a:defRPr>
            </a:pPr>
            <a:r>
              <a:t>As the name suggests, compressors compress multiple bits into a single bit but giving out carries to the next column/set of compressors.</a:t>
            </a:r>
          </a:p>
          <a:p>
            <a:pPr>
              <a:defRPr>
                <a:solidFill>
                  <a:srgbClr val="000000"/>
                </a:solidFill>
              </a:defRPr>
            </a:pPr>
            <a:r>
              <a:t>They are comprised of mainly full or half adders which are interconnected to form one bit and generate carry to the next compressors.</a:t>
            </a:r>
          </a:p>
          <a:p>
            <a:pPr>
              <a:defRPr>
                <a:solidFill>
                  <a:srgbClr val="000000"/>
                </a:solidFill>
              </a:defRPr>
            </a:pPr>
            <a:r>
              <a:t>There are multiple compressors used in the hardware so as to be able to compress upto 15 bits.</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207"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12672664" y="3574590"/>
            <a:ext cx="6917832" cy="8598801"/>
          </a:xfrm>
          <a:prstGeom prst="rect">
            <a:avLst/>
          </a:prstGeom>
        </p:spPr>
      </p:pic>
      <p:sp>
        <p:nvSpPr>
          <p:cNvPr id="208" name="What does is eventually produce"/>
          <p:cNvSpPr txBox="1"/>
          <p:nvPr>
            <p:ph type="body" idx="22"/>
          </p:nvPr>
        </p:nvSpPr>
        <p:spPr>
          <a:prstGeom prst="rect">
            <a:avLst/>
          </a:prstGeom>
        </p:spPr>
        <p:txBody>
          <a:bodyPr/>
          <a:lstStyle>
            <a:lvl1pPr>
              <a:defRPr>
                <a:solidFill>
                  <a:srgbClr val="000000"/>
                </a:solidFill>
              </a:defRPr>
            </a:lvl1pPr>
          </a:lstStyle>
          <a:p>
            <a:pPr/>
            <a:r>
              <a:t>What does is eventually produce</a:t>
            </a:r>
          </a:p>
        </p:txBody>
      </p:sp>
      <p:sp>
        <p:nvSpPr>
          <p:cNvPr id="209" name="Compressors"/>
          <p:cNvSpPr txBox="1"/>
          <p:nvPr>
            <p:ph type="title"/>
          </p:nvPr>
        </p:nvSpPr>
        <p:spPr>
          <a:prstGeom prst="rect">
            <a:avLst/>
          </a:prstGeom>
        </p:spPr>
        <p:txBody>
          <a:bodyPr/>
          <a:lstStyle>
            <a:lvl1pPr defTabSz="634745">
              <a:defRPr spc="113" sz="5684">
                <a:solidFill>
                  <a:srgbClr val="000000"/>
                </a:solidFill>
              </a:defRPr>
            </a:lvl1pPr>
          </a:lstStyle>
          <a:p>
            <a:pPr/>
            <a:r>
              <a:t>Compressors</a:t>
            </a:r>
          </a:p>
        </p:txBody>
      </p:sp>
      <p:sp>
        <p:nvSpPr>
          <p:cNvPr id="210" name="It eventually, through addition, produces 2 bits that can be simply added.…"/>
          <p:cNvSpPr txBox="1"/>
          <p:nvPr>
            <p:ph type="body" sz="half" idx="1"/>
          </p:nvPr>
        </p:nvSpPr>
        <p:spPr>
          <a:xfrm>
            <a:off x="2531915" y="3638550"/>
            <a:ext cx="8382001" cy="8470900"/>
          </a:xfrm>
          <a:prstGeom prst="rect">
            <a:avLst/>
          </a:prstGeom>
        </p:spPr>
        <p:txBody>
          <a:bodyPr/>
          <a:lstStyle/>
          <a:p>
            <a:pPr marL="482600" indent="-482600" defTabSz="615315">
              <a:spcBef>
                <a:spcPts val="3800"/>
              </a:spcBef>
              <a:defRPr spc="66" sz="3325">
                <a:solidFill>
                  <a:srgbClr val="000000"/>
                </a:solidFill>
              </a:defRPr>
            </a:pPr>
            <a:r>
              <a:t>It eventually, through addition, produces 2 bits that can be simply added.</a:t>
            </a:r>
          </a:p>
          <a:p>
            <a:pPr marL="482600" indent="-482600" defTabSz="615315">
              <a:spcBef>
                <a:spcPts val="3800"/>
              </a:spcBef>
              <a:defRPr spc="66" sz="3325">
                <a:solidFill>
                  <a:srgbClr val="000000"/>
                </a:solidFill>
              </a:defRPr>
            </a:pPr>
            <a:r>
              <a:t>Instead of a cumbersome addition right from the start, it gives a simplified configuration for addition.</a:t>
            </a:r>
          </a:p>
          <a:p>
            <a:pPr marL="482600" indent="-482600" defTabSz="615315">
              <a:spcBef>
                <a:spcPts val="3800"/>
              </a:spcBef>
              <a:defRPr spc="66" sz="3325">
                <a:solidFill>
                  <a:srgbClr val="000000"/>
                </a:solidFill>
              </a:defRPr>
            </a:pPr>
            <a:r>
              <a:t>This configuration can be simply put into Full Adders to produce a final output.</a:t>
            </a:r>
          </a:p>
          <a:p>
            <a:pPr marL="482600" indent="-482600" defTabSz="615315">
              <a:spcBef>
                <a:spcPts val="3800"/>
              </a:spcBef>
              <a:defRPr spc="66" sz="3325">
                <a:solidFill>
                  <a:srgbClr val="000000"/>
                </a:solidFill>
              </a:defRPr>
            </a:pPr>
            <a:r>
              <a:t>The compressors simplify the partial products in a manner as show in the following picture.</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212"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10464800" y="3651707"/>
            <a:ext cx="12636500" cy="8444586"/>
          </a:xfrm>
          <a:prstGeom prst="rect">
            <a:avLst/>
          </a:prstGeom>
        </p:spPr>
      </p:pic>
      <p:sp>
        <p:nvSpPr>
          <p:cNvPr id="213" name="AS A PART OF The architecture"/>
          <p:cNvSpPr txBox="1"/>
          <p:nvPr>
            <p:ph type="body" idx="22"/>
          </p:nvPr>
        </p:nvSpPr>
        <p:spPr>
          <a:prstGeom prst="rect">
            <a:avLst/>
          </a:prstGeom>
        </p:spPr>
        <p:txBody>
          <a:bodyPr/>
          <a:lstStyle>
            <a:lvl1pPr>
              <a:defRPr>
                <a:solidFill>
                  <a:srgbClr val="000000"/>
                </a:solidFill>
              </a:defRPr>
            </a:lvl1pPr>
          </a:lstStyle>
          <a:p>
            <a:pPr/>
            <a:r>
              <a:t>AS A PART OF The architecture</a:t>
            </a:r>
          </a:p>
        </p:txBody>
      </p:sp>
      <p:sp>
        <p:nvSpPr>
          <p:cNvPr id="214" name="COMPRESSOR"/>
          <p:cNvSpPr txBox="1"/>
          <p:nvPr>
            <p:ph type="title"/>
          </p:nvPr>
        </p:nvSpPr>
        <p:spPr>
          <a:prstGeom prst="rect">
            <a:avLst/>
          </a:prstGeom>
        </p:spPr>
        <p:txBody>
          <a:bodyPr/>
          <a:lstStyle>
            <a:lvl1pPr defTabSz="634745">
              <a:defRPr spc="113" sz="5684">
                <a:solidFill>
                  <a:srgbClr val="000000"/>
                </a:solidFill>
              </a:defRPr>
            </a:lvl1pPr>
          </a:lstStyle>
          <a:p>
            <a:pPr/>
            <a:r>
              <a:t>COMPRESSOR</a:t>
            </a:r>
          </a:p>
        </p:txBody>
      </p:sp>
      <p:sp>
        <p:nvSpPr>
          <p:cNvPr id="215" name="It takes the output from the Wallace tree as a wires, takes them as input and compresses into a wire array of compressed partial products.…"/>
          <p:cNvSpPr txBox="1"/>
          <p:nvPr>
            <p:ph type="body" sz="half" idx="1"/>
          </p:nvPr>
        </p:nvSpPr>
        <p:spPr>
          <a:prstGeom prst="rect">
            <a:avLst/>
          </a:prstGeom>
        </p:spPr>
        <p:txBody>
          <a:bodyPr/>
          <a:lstStyle/>
          <a:p>
            <a:pPr>
              <a:defRPr>
                <a:solidFill>
                  <a:srgbClr val="000000"/>
                </a:solidFill>
              </a:defRPr>
            </a:pPr>
            <a:r>
              <a:t>It takes the output from the Wallace tree as a wires, takes them as input and compresses into a wire array of compressed partial products.</a:t>
            </a:r>
          </a:p>
          <a:p>
            <a:pPr>
              <a:defRPr>
                <a:solidFill>
                  <a:srgbClr val="000000"/>
                </a:solidFill>
              </a:defRPr>
            </a:pPr>
            <a:r>
              <a:t>It gives an output of 2 * N + 1 number of bits in each row.</a:t>
            </a:r>
          </a:p>
          <a:p>
            <a:pPr>
              <a:defRPr>
                <a:solidFill>
                  <a:srgbClr val="000000"/>
                </a:solidFill>
              </a:defRPr>
            </a:pPr>
            <a:r>
              <a:t>It has a reset input that sets it to 0 when turned HIGH.</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217" name="Sketch of a cityscape" descr="Sketch of a cityscape"/>
          <p:cNvPicPr>
            <a:picLocks noChangeAspect="1"/>
          </p:cNvPicPr>
          <p:nvPr>
            <p:ph type="pic" idx="21"/>
          </p:nvPr>
        </p:nvPicPr>
        <p:blipFill>
          <a:blip r:embed="rId2">
            <a:extLst/>
          </a:blip>
          <a:srcRect l="0" t="0" r="0" b="0"/>
          <a:stretch>
            <a:fillRect/>
          </a:stretch>
        </p:blipFill>
        <p:spPr>
          <a:xfrm>
            <a:off x="13787386" y="7197167"/>
            <a:ext cx="8188717" cy="6310358"/>
          </a:xfrm>
          <a:prstGeom prst="rect">
            <a:avLst/>
          </a:prstGeom>
        </p:spPr>
      </p:pic>
      <p:pic>
        <p:nvPicPr>
          <p:cNvPr id="218" name="Modern architecture sketch" descr="Modern architecture sketch"/>
          <p:cNvPicPr>
            <a:picLocks noChangeAspect="1"/>
          </p:cNvPicPr>
          <p:nvPr>
            <p:ph type="pic" idx="22"/>
          </p:nvPr>
        </p:nvPicPr>
        <p:blipFill>
          <a:blip r:embed="rId3">
            <a:extLst/>
          </a:blip>
          <a:srcRect l="0" t="0" r="0" b="0"/>
          <a:stretch>
            <a:fillRect/>
          </a:stretch>
        </p:blipFill>
        <p:spPr>
          <a:xfrm>
            <a:off x="12692209" y="226668"/>
            <a:ext cx="9206979" cy="6763422"/>
          </a:xfrm>
          <a:prstGeom prst="rect">
            <a:avLst/>
          </a:prstGeom>
        </p:spPr>
      </p:pic>
      <p:pic>
        <p:nvPicPr>
          <p:cNvPr id="219" name="Sketch of a building exterior with a balcony" descr="Sketch of a building exterior with a balcony"/>
          <p:cNvPicPr>
            <a:picLocks noChangeAspect="1"/>
          </p:cNvPicPr>
          <p:nvPr>
            <p:ph type="pic" idx="23"/>
          </p:nvPr>
        </p:nvPicPr>
        <p:blipFill>
          <a:blip r:embed="rId4">
            <a:extLst/>
          </a:blip>
          <a:srcRect l="0" t="0" r="0" b="0"/>
          <a:stretch>
            <a:fillRect/>
          </a:stretch>
        </p:blipFill>
        <p:spPr>
          <a:xfrm>
            <a:off x="295326" y="3702651"/>
            <a:ext cx="11016840" cy="9132381"/>
          </a:xfrm>
          <a:prstGeom prst="rect">
            <a:avLst/>
          </a:prstGeom>
        </p:spPr>
      </p:pic>
      <p:sp>
        <p:nvSpPr>
          <p:cNvPr id="220" name="Compressors as a part of architecture"/>
          <p:cNvSpPr txBox="1"/>
          <p:nvPr>
            <p:ph type="title" idx="4294967295"/>
          </p:nvPr>
        </p:nvSpPr>
        <p:spPr>
          <a:xfrm>
            <a:off x="1257300" y="825500"/>
            <a:ext cx="10515600" cy="2109309"/>
          </a:xfrm>
          <a:prstGeom prst="rect">
            <a:avLst/>
          </a:prstGeom>
        </p:spPr>
        <p:txBody>
          <a:bodyPr/>
          <a:lstStyle>
            <a:lvl1pPr>
              <a:defRPr>
                <a:solidFill>
                  <a:srgbClr val="000000"/>
                </a:solidFill>
              </a:defRPr>
            </a:lvl1pPr>
          </a:lstStyle>
          <a:p>
            <a:pPr/>
            <a:r>
              <a:t>Compressors as a part of architecture</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222"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10464800" y="5707164"/>
            <a:ext cx="12636500" cy="4333672"/>
          </a:xfrm>
          <a:prstGeom prst="rect">
            <a:avLst/>
          </a:prstGeom>
        </p:spPr>
      </p:pic>
      <p:sp>
        <p:nvSpPr>
          <p:cNvPr id="223" name="Addition of compressed Partial products"/>
          <p:cNvSpPr txBox="1"/>
          <p:nvPr>
            <p:ph type="body" idx="22"/>
          </p:nvPr>
        </p:nvSpPr>
        <p:spPr>
          <a:prstGeom prst="rect">
            <a:avLst/>
          </a:prstGeom>
        </p:spPr>
        <p:txBody>
          <a:bodyPr/>
          <a:lstStyle>
            <a:lvl1pPr>
              <a:defRPr>
                <a:solidFill>
                  <a:srgbClr val="000000"/>
                </a:solidFill>
              </a:defRPr>
            </a:lvl1pPr>
          </a:lstStyle>
          <a:p>
            <a:pPr/>
            <a:r>
              <a:t>Addition of compressed Partial products</a:t>
            </a:r>
          </a:p>
        </p:txBody>
      </p:sp>
      <p:sp>
        <p:nvSpPr>
          <p:cNvPr id="224" name="Full-Adder Array and OUTPUT PIPO"/>
          <p:cNvSpPr txBox="1"/>
          <p:nvPr>
            <p:ph type="title"/>
          </p:nvPr>
        </p:nvSpPr>
        <p:spPr>
          <a:prstGeom prst="rect">
            <a:avLst/>
          </a:prstGeom>
        </p:spPr>
        <p:txBody>
          <a:bodyPr/>
          <a:lstStyle>
            <a:lvl1pPr defTabSz="634745">
              <a:defRPr spc="113" sz="5684">
                <a:solidFill>
                  <a:srgbClr val="000000"/>
                </a:solidFill>
              </a:defRPr>
            </a:lvl1pPr>
          </a:lstStyle>
          <a:p>
            <a:pPr/>
            <a:r>
              <a:t>Full-Adder Array and OUTPUT PIPO</a:t>
            </a:r>
          </a:p>
        </p:txBody>
      </p:sp>
      <p:sp>
        <p:nvSpPr>
          <p:cNvPr id="225" name="This is an array of full adders that simply adds the 2 compressed partial products to give out the necessary output.…"/>
          <p:cNvSpPr txBox="1"/>
          <p:nvPr>
            <p:ph type="body" sz="half" idx="1"/>
          </p:nvPr>
        </p:nvSpPr>
        <p:spPr>
          <a:prstGeom prst="rect">
            <a:avLst/>
          </a:prstGeom>
        </p:spPr>
        <p:txBody>
          <a:bodyPr/>
          <a:lstStyle/>
          <a:p>
            <a:pPr>
              <a:defRPr>
                <a:solidFill>
                  <a:srgbClr val="000000"/>
                </a:solidFill>
              </a:defRPr>
            </a:pPr>
            <a:r>
              <a:t>This is an array of full adders that simply adds the 2 compressed partial products to give out the necessary output.</a:t>
            </a:r>
          </a:p>
          <a:p>
            <a:pPr>
              <a:defRPr>
                <a:solidFill>
                  <a:srgbClr val="000000"/>
                </a:solidFill>
              </a:defRPr>
            </a:pPr>
            <a:r>
              <a:t>It is comprised of 2 phases where in :</a:t>
            </a:r>
          </a:p>
          <a:p>
            <a:pPr marL="582083" indent="-582083">
              <a:buClrTx/>
              <a:buSzPct val="100000"/>
              <a:buAutoNum type="arabicPeriod" startAt="1"/>
              <a:defRPr>
                <a:solidFill>
                  <a:srgbClr val="000000"/>
                </a:solidFill>
              </a:defRPr>
            </a:pPr>
            <a:r>
              <a:t>It gives out the sum bit.</a:t>
            </a:r>
          </a:p>
          <a:p>
            <a:pPr marL="582083" indent="-582083">
              <a:buClrTx/>
              <a:buSzPct val="100000"/>
              <a:buAutoNum type="arabicPeriod" startAt="1"/>
              <a:defRPr>
                <a:solidFill>
                  <a:srgbClr val="000000"/>
                </a:solidFill>
              </a:defRPr>
            </a:pPr>
            <a:r>
              <a:t>It then stores then in the output PIPO register.</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227" name="Sketch of a building exterior with a balcony" descr="Sketch of a building exterior with a balcony"/>
          <p:cNvPicPr>
            <a:picLocks noChangeAspect="1"/>
          </p:cNvPicPr>
          <p:nvPr>
            <p:ph type="pic" idx="21"/>
          </p:nvPr>
        </p:nvPicPr>
        <p:blipFill>
          <a:blip r:embed="rId2">
            <a:extLst/>
          </a:blip>
          <a:srcRect l="3284" t="0" r="0" b="0"/>
          <a:stretch>
            <a:fillRect/>
          </a:stretch>
        </p:blipFill>
        <p:spPr>
          <a:xfrm>
            <a:off x="10879824" y="4006708"/>
            <a:ext cx="12221476" cy="7734584"/>
          </a:xfrm>
          <a:prstGeom prst="rect">
            <a:avLst/>
          </a:prstGeom>
        </p:spPr>
      </p:pic>
      <p:sp>
        <p:nvSpPr>
          <p:cNvPr id="228" name="As a part of architecture"/>
          <p:cNvSpPr txBox="1"/>
          <p:nvPr>
            <p:ph type="body" idx="22"/>
          </p:nvPr>
        </p:nvSpPr>
        <p:spPr>
          <a:prstGeom prst="rect">
            <a:avLst/>
          </a:prstGeom>
        </p:spPr>
        <p:txBody>
          <a:bodyPr/>
          <a:lstStyle>
            <a:lvl1pPr>
              <a:defRPr>
                <a:solidFill>
                  <a:srgbClr val="000000"/>
                </a:solidFill>
              </a:defRPr>
            </a:lvl1pPr>
          </a:lstStyle>
          <a:p>
            <a:pPr/>
            <a:r>
              <a:t>As a part of architecture</a:t>
            </a:r>
          </a:p>
        </p:txBody>
      </p:sp>
      <p:sp>
        <p:nvSpPr>
          <p:cNvPr id="229" name="FULL-ADDER and OUTPUT PIPO"/>
          <p:cNvSpPr txBox="1"/>
          <p:nvPr>
            <p:ph type="title"/>
          </p:nvPr>
        </p:nvSpPr>
        <p:spPr>
          <a:prstGeom prst="rect">
            <a:avLst/>
          </a:prstGeom>
        </p:spPr>
        <p:txBody>
          <a:bodyPr/>
          <a:lstStyle>
            <a:lvl1pPr defTabSz="634745">
              <a:defRPr spc="113" sz="5684">
                <a:solidFill>
                  <a:srgbClr val="000000"/>
                </a:solidFill>
              </a:defRPr>
            </a:lvl1pPr>
          </a:lstStyle>
          <a:p>
            <a:pPr/>
            <a:r>
              <a:t>FULL-ADDER and OUTPUT PIPO</a:t>
            </a:r>
          </a:p>
        </p:txBody>
      </p:sp>
      <p:sp>
        <p:nvSpPr>
          <p:cNvPr id="230" name="This block takes two 32-bit inputs puts it into the two inputs of a full adder. The wire done is taken as input in order to ensure that the outputs go into the register only when the remaining operations are already done.…"/>
          <p:cNvSpPr txBox="1"/>
          <p:nvPr>
            <p:ph type="body" sz="half" idx="1"/>
          </p:nvPr>
        </p:nvSpPr>
        <p:spPr>
          <a:prstGeom prst="rect">
            <a:avLst/>
          </a:prstGeom>
        </p:spPr>
        <p:txBody>
          <a:bodyPr/>
          <a:lstStyle/>
          <a:p>
            <a:pPr marL="457200" indent="-457200" defTabSz="582929">
              <a:spcBef>
                <a:spcPts val="3600"/>
              </a:spcBef>
              <a:defRPr spc="63" sz="3150">
                <a:solidFill>
                  <a:srgbClr val="000000"/>
                </a:solidFill>
              </a:defRPr>
            </a:pPr>
            <a:r>
              <a:t>This block takes two 32-bit inputs puts it into the two inputs of a full adder. The wire done is taken as input in order to ensure that the outputs go into the register only when the remaining operations are already done.</a:t>
            </a:r>
          </a:p>
          <a:p>
            <a:pPr marL="457200" indent="-457200" defTabSz="582929">
              <a:spcBef>
                <a:spcPts val="3600"/>
              </a:spcBef>
              <a:defRPr spc="63" sz="3150">
                <a:solidFill>
                  <a:srgbClr val="000000"/>
                </a:solidFill>
              </a:defRPr>
            </a:pPr>
            <a:r>
              <a:t>This consumes one clock cycle to put the outputs into a register.</a:t>
            </a:r>
          </a:p>
          <a:p>
            <a:pPr marL="457200" indent="-457200" defTabSz="582929">
              <a:spcBef>
                <a:spcPts val="3600"/>
              </a:spcBef>
              <a:defRPr spc="63" sz="3150">
                <a:solidFill>
                  <a:srgbClr val="000000"/>
                </a:solidFill>
              </a:defRPr>
            </a:pPr>
            <a:r>
              <a:t>This also has a reset pin which on turning HIGH clears the inputs and outputs to 0.</a:t>
            </a:r>
          </a:p>
          <a:p>
            <a:pPr marL="457200" indent="-457200" defTabSz="582929">
              <a:spcBef>
                <a:spcPts val="3600"/>
              </a:spcBef>
              <a:defRPr spc="63" sz="3150">
                <a:solidFill>
                  <a:srgbClr val="000000"/>
                </a:solidFill>
              </a:defRPr>
            </a:pPr>
            <a:r>
              <a:t>This has an output of 2 * N + 1 bits stored in a PIPO register.</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232"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5867400" y="4387482"/>
            <a:ext cx="12636500" cy="6973036"/>
          </a:xfrm>
          <a:prstGeom prst="rect">
            <a:avLst/>
          </a:prstGeom>
        </p:spPr>
      </p:pic>
      <p:sp>
        <p:nvSpPr>
          <p:cNvPr id="233" name="Code block"/>
          <p:cNvSpPr txBox="1"/>
          <p:nvPr>
            <p:ph type="title"/>
          </p:nvPr>
        </p:nvSpPr>
        <p:spPr>
          <a:prstGeom prst="rect">
            <a:avLst/>
          </a:prstGeom>
        </p:spPr>
        <p:txBody>
          <a:bodyPr/>
          <a:lstStyle>
            <a:lvl1pPr defTabSz="634745">
              <a:defRPr spc="113" sz="5684">
                <a:solidFill>
                  <a:srgbClr val="000000"/>
                </a:solidFill>
              </a:defRPr>
            </a:lvl1pPr>
          </a:lstStyle>
          <a:p>
            <a:pPr/>
            <a:r>
              <a:t>Code block</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235"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10900195" y="3289300"/>
            <a:ext cx="11765709" cy="9169400"/>
          </a:xfrm>
          <a:prstGeom prst="rect">
            <a:avLst/>
          </a:prstGeom>
        </p:spPr>
      </p:pic>
      <p:sp>
        <p:nvSpPr>
          <p:cNvPr id="236" name="Instantiating all the modules"/>
          <p:cNvSpPr txBox="1"/>
          <p:nvPr>
            <p:ph type="body" idx="22"/>
          </p:nvPr>
        </p:nvSpPr>
        <p:spPr>
          <a:prstGeom prst="rect">
            <a:avLst/>
          </a:prstGeom>
        </p:spPr>
        <p:txBody>
          <a:bodyPr/>
          <a:lstStyle>
            <a:lvl1pPr>
              <a:defRPr>
                <a:solidFill>
                  <a:srgbClr val="000000"/>
                </a:solidFill>
              </a:defRPr>
            </a:lvl1pPr>
          </a:lstStyle>
          <a:p>
            <a:pPr/>
            <a:r>
              <a:t>Instantiating all the modules</a:t>
            </a:r>
          </a:p>
        </p:txBody>
      </p:sp>
      <p:sp>
        <p:nvSpPr>
          <p:cNvPr id="237" name="Top MODULE"/>
          <p:cNvSpPr txBox="1"/>
          <p:nvPr>
            <p:ph type="title"/>
          </p:nvPr>
        </p:nvSpPr>
        <p:spPr>
          <a:prstGeom prst="rect">
            <a:avLst/>
          </a:prstGeom>
        </p:spPr>
        <p:txBody>
          <a:bodyPr/>
          <a:lstStyle>
            <a:lvl1pPr defTabSz="634745">
              <a:defRPr spc="113" sz="5684">
                <a:solidFill>
                  <a:srgbClr val="000000"/>
                </a:solidFill>
              </a:defRPr>
            </a:lvl1pPr>
          </a:lstStyle>
          <a:p>
            <a:pPr/>
            <a:r>
              <a:t>Top MODULE</a:t>
            </a:r>
          </a:p>
        </p:txBody>
      </p:sp>
      <p:sp>
        <p:nvSpPr>
          <p:cNvPr id="238" name="The top module calls on all the existing modules in order to bring the whole circuit together.…"/>
          <p:cNvSpPr txBox="1"/>
          <p:nvPr>
            <p:ph type="body" sz="half" idx="1"/>
          </p:nvPr>
        </p:nvSpPr>
        <p:spPr>
          <a:prstGeom prst="rect">
            <a:avLst/>
          </a:prstGeom>
        </p:spPr>
        <p:txBody>
          <a:bodyPr/>
          <a:lstStyle/>
          <a:p>
            <a:pPr>
              <a:defRPr>
                <a:solidFill>
                  <a:srgbClr val="000000"/>
                </a:solidFill>
              </a:defRPr>
            </a:pPr>
            <a:r>
              <a:t>The top module calls on all the existing modules in order to bring the whole circuit together.</a:t>
            </a:r>
          </a:p>
          <a:p>
            <a:pPr>
              <a:defRPr>
                <a:solidFill>
                  <a:srgbClr val="000000"/>
                </a:solidFill>
              </a:defRPr>
            </a:pPr>
            <a:r>
              <a:t>All that we have seen until now will be instantiated and used in order to execute the whole mechanism as planned/stated.</a:t>
            </a:r>
          </a:p>
          <a:p>
            <a:pPr>
              <a:defRPr>
                <a:solidFill>
                  <a:srgbClr val="000000"/>
                </a:solidFill>
              </a:defRPr>
            </a:pPr>
            <a:r>
              <a:t>It has inputs clk, rst, A, B, N and load.</a:t>
            </a:r>
          </a:p>
          <a:p>
            <a:pPr>
              <a:defRPr>
                <a:solidFill>
                  <a:srgbClr val="000000"/>
                </a:solidFill>
              </a:defRPr>
            </a:pPr>
            <a:r>
              <a:t>The outputs will be Z.</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240" name="Sketch of a cityscape" descr="Sketch of a cityscape"/>
          <p:cNvPicPr>
            <a:picLocks noChangeAspect="1"/>
          </p:cNvPicPr>
          <p:nvPr>
            <p:ph type="pic" idx="21"/>
          </p:nvPr>
        </p:nvPicPr>
        <p:blipFill>
          <a:blip r:embed="rId2">
            <a:extLst/>
          </a:blip>
          <a:srcRect l="0" t="0" r="0" b="0"/>
          <a:stretch>
            <a:fillRect/>
          </a:stretch>
        </p:blipFill>
        <p:spPr>
          <a:xfrm>
            <a:off x="2239565" y="2460219"/>
            <a:ext cx="19904949" cy="8795855"/>
          </a:xfrm>
          <a:prstGeom prst="rect">
            <a:avLst/>
          </a:prstGeom>
        </p:spPr>
      </p:pic>
      <p:sp>
        <p:nvSpPr>
          <p:cNvPr id="241" name="The complete architecture"/>
          <p:cNvSpPr txBox="1"/>
          <p:nvPr>
            <p:ph type="title" idx="4294967295"/>
          </p:nvPr>
        </p:nvSpPr>
        <p:spPr>
          <a:prstGeom prst="rect">
            <a:avLst/>
          </a:prstGeom>
        </p:spPr>
        <p:txBody>
          <a:bodyPr/>
          <a:lstStyle>
            <a:lvl1pPr defTabSz="634745">
              <a:defRPr spc="113" sz="5684">
                <a:solidFill>
                  <a:srgbClr val="000000"/>
                </a:solidFill>
              </a:defRPr>
            </a:lvl1pPr>
          </a:lstStyle>
          <a:p>
            <a:pPr/>
            <a:r>
              <a:t>The complete architecture</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sp>
        <p:nvSpPr>
          <p:cNvPr id="243" name="Test case : N = 4, A = 1111(15), B = 1111(15) , Z = 1110001(225)"/>
          <p:cNvSpPr txBox="1"/>
          <p:nvPr/>
        </p:nvSpPr>
        <p:spPr>
          <a:xfrm>
            <a:off x="5698712" y="12057334"/>
            <a:ext cx="12986576"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defRPr>
                <a:solidFill>
                  <a:srgbClr val="000000"/>
                </a:solidFill>
              </a:defRPr>
            </a:lvl1pPr>
          </a:lstStyle>
          <a:p>
            <a:pPr/>
            <a:r>
              <a:t>Test case : N = 4, A = 1111(15), B = 1111(15) , Z = 1110001(225)</a:t>
            </a:r>
          </a:p>
        </p:txBody>
      </p:sp>
      <p:pic>
        <p:nvPicPr>
          <p:cNvPr id="244" name="Image" descr="Image"/>
          <p:cNvPicPr>
            <a:picLocks noChangeAspect="1"/>
          </p:cNvPicPr>
          <p:nvPr/>
        </p:nvPicPr>
        <p:blipFill>
          <a:blip r:embed="rId2">
            <a:extLst/>
          </a:blip>
          <a:stretch>
            <a:fillRect/>
          </a:stretch>
        </p:blipFill>
        <p:spPr>
          <a:xfrm>
            <a:off x="407977" y="2641860"/>
            <a:ext cx="23568046" cy="8432280"/>
          </a:xfrm>
          <a:prstGeom prst="rect">
            <a:avLst/>
          </a:prstGeom>
          <a:ln w="12700">
            <a:miter lim="400000"/>
          </a:ln>
          <a:effectLst>
            <a:outerShdw sx="100000" sy="100000" kx="0" ky="0" algn="b" rotWithShape="0" blurRad="127000" dist="76200" dir="2700000">
              <a:srgbClr val="000000">
                <a:alpha val="75000"/>
              </a:srgbClr>
            </a:outerShdw>
          </a:effectLst>
        </p:spPr>
      </p:pic>
      <p:sp>
        <p:nvSpPr>
          <p:cNvPr id="245" name="The timing diagram"/>
          <p:cNvSpPr txBox="1"/>
          <p:nvPr>
            <p:ph type="title" idx="4294967295"/>
          </p:nvPr>
        </p:nvSpPr>
        <p:spPr>
          <a:prstGeom prst="rect">
            <a:avLst/>
          </a:prstGeom>
        </p:spPr>
        <p:txBody>
          <a:bodyPr/>
          <a:lstStyle>
            <a:lvl1pPr defTabSz="634745">
              <a:defRPr spc="113" sz="5684">
                <a:solidFill>
                  <a:srgbClr val="000000"/>
                </a:solidFill>
              </a:defRPr>
            </a:lvl1pPr>
          </a:lstStyle>
          <a:p>
            <a:pPr/>
            <a:r>
              <a:t>The timing diagram</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hueOff val="-266614"/>
                <a:satOff val="17837"/>
                <a:lumOff val="17247"/>
              </a:schemeClr>
            </a:gs>
            <a:gs pos="100000">
              <a:schemeClr val="accent1">
                <a:hueOff val="328198"/>
                <a:lumOff val="-10185"/>
              </a:schemeClr>
            </a:gs>
          </a:gsLst>
          <a:lin ang="10800000" scaled="0"/>
        </a:gradFill>
      </p:bgPr>
    </p:bg>
    <p:spTree>
      <p:nvGrpSpPr>
        <p:cNvPr id="1" name=""/>
        <p:cNvGrpSpPr/>
        <p:nvPr/>
      </p:nvGrpSpPr>
      <p:grpSpPr>
        <a:xfrm>
          <a:off x="0" y="0"/>
          <a:ext cx="0" cy="0"/>
          <a:chOff x="0" y="0"/>
          <a:chExt cx="0" cy="0"/>
        </a:xfrm>
      </p:grpSpPr>
      <p:pic>
        <p:nvPicPr>
          <p:cNvPr id="162"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12821483" y="2772458"/>
            <a:ext cx="10828491" cy="8437784"/>
          </a:xfrm>
          <a:prstGeom prst="rect">
            <a:avLst/>
          </a:prstGeom>
        </p:spPr>
      </p:pic>
      <p:sp>
        <p:nvSpPr>
          <p:cNvPr id="163" name="Digital multiplication is a fundamental operation in many applications.…"/>
          <p:cNvSpPr txBox="1"/>
          <p:nvPr>
            <p:ph type="title"/>
          </p:nvPr>
        </p:nvSpPr>
        <p:spPr>
          <a:xfrm>
            <a:off x="830603" y="5892800"/>
            <a:ext cx="9336994" cy="5029200"/>
          </a:xfrm>
          <a:prstGeom prst="rect">
            <a:avLst/>
          </a:prstGeom>
        </p:spPr>
        <p:txBody>
          <a:bodyPr/>
          <a:lstStyle/>
          <a:p>
            <a:pPr marL="342899" indent="-342899" defTabSz="457200">
              <a:lnSpc>
                <a:spcPct val="100000"/>
              </a:lnSpc>
              <a:spcBef>
                <a:spcPts val="700"/>
              </a:spcBef>
              <a:buSzPct val="100000"/>
              <a:buFont typeface="Arial"/>
              <a:buChar char="•"/>
              <a:defRPr cap="none" spc="0" sz="4100">
                <a:solidFill>
                  <a:srgbClr val="000000"/>
                </a:solidFill>
                <a:latin typeface="Calibri"/>
                <a:ea typeface="Calibri"/>
                <a:cs typeface="Calibri"/>
                <a:sym typeface="Calibri"/>
              </a:defRPr>
            </a:pPr>
            <a:r>
              <a:t>Digital multiplication is a fundamental operation in many applications.</a:t>
            </a:r>
          </a:p>
          <a:p>
            <a:pPr marL="342899" indent="-342899" defTabSz="457200">
              <a:lnSpc>
                <a:spcPct val="100000"/>
              </a:lnSpc>
              <a:spcBef>
                <a:spcPts val="700"/>
              </a:spcBef>
              <a:buSzPct val="100000"/>
              <a:buFont typeface="Arial"/>
              <a:defRPr cap="none" spc="0" sz="4100">
                <a:solidFill>
                  <a:srgbClr val="000000"/>
                </a:solidFill>
                <a:latin typeface="Calibri"/>
                <a:ea typeface="Calibri"/>
                <a:cs typeface="Calibri"/>
                <a:sym typeface="Calibri"/>
              </a:defRPr>
            </a:pPr>
            <a:r>
              <a:t>Efficient multiplication is crucial for performance in digital systems.</a:t>
            </a:r>
          </a:p>
          <a:p>
            <a:pPr marL="342899" indent="-342899" defTabSz="457200">
              <a:lnSpc>
                <a:spcPct val="100000"/>
              </a:lnSpc>
              <a:spcBef>
                <a:spcPts val="700"/>
              </a:spcBef>
              <a:buSzPct val="100000"/>
              <a:buFont typeface="Arial"/>
              <a:defRPr cap="none" spc="0" sz="4100">
                <a:solidFill>
                  <a:srgbClr val="000000"/>
                </a:solidFill>
                <a:latin typeface="Calibri"/>
                <a:ea typeface="Calibri"/>
                <a:cs typeface="Calibri"/>
                <a:sym typeface="Calibri"/>
              </a:defRPr>
            </a:pPr>
            <a:r>
              <a:t> The Wallace Tree Multiplier provides a method for high-speed multiplication by reducing the number of addition stages.</a:t>
            </a:r>
          </a:p>
        </p:txBody>
      </p:sp>
      <p:sp>
        <p:nvSpPr>
          <p:cNvPr id="164" name="Binary Multiplication"/>
          <p:cNvSpPr txBox="1"/>
          <p:nvPr>
            <p:ph type="body" sz="quarter" idx="1"/>
          </p:nvPr>
        </p:nvSpPr>
        <p:spPr>
          <a:xfrm>
            <a:off x="1257300" y="3073644"/>
            <a:ext cx="8483600" cy="1905001"/>
          </a:xfrm>
          <a:prstGeom prst="rect">
            <a:avLst/>
          </a:prstGeom>
        </p:spPr>
        <p:txBody>
          <a:bodyPr/>
          <a:lstStyle>
            <a:lvl1pPr defTabSz="595884">
              <a:defRPr spc="106" sz="5336"/>
            </a:lvl1pPr>
          </a:lstStyle>
          <a:p>
            <a:pPr/>
            <a:r>
              <a:t>Binary Multiplication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sp>
        <p:nvSpPr>
          <p:cNvPr id="247" name="For error tolerable systems"/>
          <p:cNvSpPr txBox="1"/>
          <p:nvPr>
            <p:ph type="body" idx="21"/>
          </p:nvPr>
        </p:nvSpPr>
        <p:spPr>
          <a:prstGeom prst="rect">
            <a:avLst/>
          </a:prstGeom>
        </p:spPr>
        <p:txBody>
          <a:bodyPr/>
          <a:lstStyle>
            <a:lvl1pPr>
              <a:defRPr>
                <a:solidFill>
                  <a:srgbClr val="000000"/>
                </a:solidFill>
              </a:defRPr>
            </a:lvl1pPr>
          </a:lstStyle>
          <a:p>
            <a:pPr/>
            <a:r>
              <a:t>For error tolerable systems</a:t>
            </a:r>
          </a:p>
        </p:txBody>
      </p:sp>
      <p:sp>
        <p:nvSpPr>
          <p:cNvPr id="248" name="APPROXIMATE WALLAce tree multiplier"/>
          <p:cNvSpPr txBox="1"/>
          <p:nvPr>
            <p:ph type="title"/>
          </p:nvPr>
        </p:nvSpPr>
        <p:spPr>
          <a:prstGeom prst="rect">
            <a:avLst/>
          </a:prstGeom>
        </p:spPr>
        <p:txBody>
          <a:bodyPr/>
          <a:lstStyle>
            <a:lvl1pPr defTabSz="634745">
              <a:defRPr spc="113" sz="5684">
                <a:solidFill>
                  <a:srgbClr val="000000"/>
                </a:solidFill>
              </a:defRPr>
            </a:lvl1pPr>
          </a:lstStyle>
          <a:p>
            <a:pPr/>
            <a:r>
              <a:t>APPROXIMATE WALLAce tree multiplier</a:t>
            </a:r>
          </a:p>
        </p:txBody>
      </p:sp>
      <p:sp>
        <p:nvSpPr>
          <p:cNvPr id="249" name="Simplifies the Wallace tree stages by reducing the number of levels or by approximating the addition process within each level using approximate carry-save adders (CSAs).…"/>
          <p:cNvSpPr txBox="1"/>
          <p:nvPr>
            <p:ph type="body" idx="1"/>
          </p:nvPr>
        </p:nvSpPr>
        <p:spPr>
          <a:prstGeom prst="rect">
            <a:avLst/>
          </a:prstGeom>
        </p:spPr>
        <p:txBody>
          <a:bodyPr/>
          <a:lstStyle/>
          <a:p>
            <a:pPr>
              <a:defRPr>
                <a:solidFill>
                  <a:srgbClr val="000000"/>
                </a:solidFill>
              </a:defRPr>
            </a:pPr>
            <a:r>
              <a:t>Simplifies the Wallace tree stages by reducing the number of levels or by approximating the addition process within each level using approximate carry-save adders (CSAs).</a:t>
            </a:r>
          </a:p>
          <a:p>
            <a:pPr>
              <a:defRPr>
                <a:solidFill>
                  <a:srgbClr val="000000"/>
                </a:solidFill>
              </a:defRPr>
            </a:pPr>
            <a:r>
              <a:t>This is done by replacing the Sum of a full adder from XOR gate to suitable logic using AND and/or OR gates.</a:t>
            </a:r>
          </a:p>
          <a:p>
            <a:pPr>
              <a:defRPr>
                <a:solidFill>
                  <a:srgbClr val="000000"/>
                </a:solidFill>
              </a:defRPr>
            </a:pPr>
            <a:r>
              <a:t>This is quite close to the required product but there is some or the other deviation causing changes to the final product.</a:t>
            </a:r>
          </a:p>
          <a:p>
            <a:pPr>
              <a:defRPr>
                <a:solidFill>
                  <a:srgbClr val="000000"/>
                </a:solidFill>
              </a:defRPr>
            </a:pPr>
            <a:r>
              <a:t>Hence we find the standard deviation, mean deviation and max error in the product.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graphicFrame>
        <p:nvGraphicFramePr>
          <p:cNvPr id="251" name="Table 1"/>
          <p:cNvGraphicFramePr/>
          <p:nvPr/>
        </p:nvGraphicFramePr>
        <p:xfrm>
          <a:off x="3243704" y="1412530"/>
          <a:ext cx="17896592" cy="10870222"/>
        </p:xfrm>
        <a:graphic xmlns:a="http://schemas.openxmlformats.org/drawingml/2006/main">
          <a:graphicData uri="http://schemas.openxmlformats.org/drawingml/2006/table">
            <a:tbl>
              <a:tblPr firstCol="1" firstRow="1" lastCol="0" lastRow="0" bandCol="0" bandRow="0" rtl="0">
                <a:tableStyleId>{CF821DB8-F4EB-4A41-A1BA-3FCAFE7338EE}</a:tableStyleId>
              </a:tblPr>
              <a:tblGrid>
                <a:gridCol w="2982765"/>
                <a:gridCol w="2982765"/>
                <a:gridCol w="2982765"/>
                <a:gridCol w="2982765"/>
                <a:gridCol w="2982765"/>
                <a:gridCol w="2982765"/>
              </a:tblGrid>
              <a:tr h="846577">
                <a:tc gridSpan="6">
                  <a:txBody>
                    <a:bodyPr/>
                    <a:lstStyle/>
                    <a:p>
                      <a:pPr>
                        <a:defRPr b="0" cap="none" spc="0" sz="1800">
                          <a:solidFill>
                            <a:srgbClr val="000000"/>
                          </a:solidFill>
                        </a:defRPr>
                      </a:pPr>
                      <a:r>
                        <a:rPr cap="all" spc="540" sz="4500">
                          <a:solidFill>
                            <a:srgbClr val="5B5854"/>
                          </a:solidFill>
                          <a:latin typeface="+mn-lt"/>
                          <a:ea typeface="+mn-ea"/>
                          <a:cs typeface="+mn-cs"/>
                        </a:rPr>
                        <a:t>Table 1</a:t>
                      </a:r>
                    </a:p>
                  </a:txBody>
                  <a:tcPr marL="50800" marR="50800" marT="50800" marB="50800" anchor="ctr" anchorCtr="0" horzOverflow="overflow">
                    <a:lnL/>
                    <a:lnR/>
                    <a:lnT/>
                    <a:lnB w="12700">
                      <a:solidFill>
                        <a:srgbClr val="000000"/>
                      </a:solidFill>
                      <a:miter lim="400000"/>
                    </a:lnB>
                    <a:solidFill>
                      <a:srgbClr val="000000">
                        <a:alpha val="0"/>
                      </a:srgbClr>
                    </a:solidFill>
                  </a:tcPr>
                </a:tc>
                <a:tc hMerge="1">
                  <a:tcPr/>
                </a:tc>
                <a:tc hMerge="1">
                  <a:tcPr/>
                </a:tc>
                <a:tc hMerge="1">
                  <a:tcPr/>
                </a:tc>
                <a:tc hMerge="1">
                  <a:tcPr/>
                </a:tc>
                <a:tc hMerge="1">
                  <a:tcPr/>
                </a:tc>
              </a:tr>
              <a:tr h="631639">
                <a:tc>
                  <a:txBody>
                    <a:bodyPr/>
                    <a:lstStyle/>
                    <a:p>
                      <a:pPr defTabSz="914400">
                        <a:defRPr b="0" cap="none" spc="0" sz="1800">
                          <a:solidFill>
                            <a:srgbClr val="000000"/>
                          </a:solidFill>
                        </a:defRPr>
                      </a:pPr>
                      <a:r>
                        <a:rPr sz="3200">
                          <a:solidFill>
                            <a:srgbClr val="FFFFFF"/>
                          </a:solidFill>
                          <a:sym typeface="Avenir Next Demi Bold"/>
                        </a:rPr>
                        <a:t>Approximated to</a:t>
                      </a:r>
                    </a:p>
                  </a:txBody>
                  <a:tcPr marL="50800" marR="50800" marT="50800" marB="50800" anchor="ctr" anchorCtr="0" horzOverflow="overflow">
                    <a:lnR w="12700">
                      <a:miter lim="400000"/>
                    </a:lnR>
                    <a:lnT w="12700">
                      <a:solidFill>
                        <a:srgbClr val="000000"/>
                      </a:solidFill>
                      <a:miter lim="400000"/>
                    </a:lnT>
                    <a:lnB w="12700">
                      <a:solidFill>
                        <a:srgbClr val="A29A85"/>
                      </a:solidFill>
                      <a:miter lim="400000"/>
                    </a:lnB>
                    <a:blipFill rotWithShape="1">
                      <a:blip r:embed="rId2"/>
                      <a:srcRect l="0" t="0" r="0" b="0"/>
                      <a:tile tx="0" ty="0" sx="100000" sy="100000" flip="none" algn="tl"/>
                    </a:blipFill>
                  </a:tcPr>
                </a:tc>
                <a:tc>
                  <a:txBody>
                    <a:bodyPr/>
                    <a:lstStyle/>
                    <a:p>
                      <a:pPr defTabSz="914400">
                        <a:defRPr cap="none" spc="0" sz="1800">
                          <a:solidFill>
                            <a:srgbClr val="000000"/>
                          </a:solidFill>
                        </a:defRPr>
                      </a:pPr>
                      <a:r>
                        <a:rPr sz="3200">
                          <a:solidFill>
                            <a:srgbClr val="FFFFFF"/>
                          </a:solidFill>
                          <a:latin typeface="Avenir Next Demi Bold"/>
                          <a:ea typeface="Avenir Next Demi Bold"/>
                          <a:cs typeface="Avenir Next Demi Bold"/>
                          <a:sym typeface="Avenir Next Demi Bold"/>
                        </a:rPr>
                        <a:t>Error</a:t>
                      </a:r>
                    </a:p>
                  </a:txBody>
                  <a:tcPr marL="50800" marR="50800" marT="50800" marB="50800" anchor="ctr" anchorCtr="0" horzOverflow="overflow">
                    <a:lnL w="12700">
                      <a:miter lim="400000"/>
                    </a:lnL>
                    <a:lnT w="12700">
                      <a:solidFill>
                        <a:srgbClr val="000000"/>
                      </a:solidFill>
                      <a:miter lim="400000"/>
                    </a:lnT>
                    <a:lnB w="12700">
                      <a:solidFill>
                        <a:srgbClr val="A29A85"/>
                      </a:solidFill>
                      <a:miter lim="400000"/>
                    </a:lnB>
                    <a:blipFill rotWithShape="1">
                      <a:blip r:embed="rId3"/>
                      <a:srcRect l="0" t="0" r="0" b="0"/>
                      <a:tile tx="0" ty="0" sx="100000" sy="100000" flip="none" algn="tl"/>
                    </a:blipFill>
                  </a:tcPr>
                </a:tc>
                <a:tc>
                  <a:txBody>
                    <a:bodyPr/>
                    <a:lstStyle/>
                    <a:p>
                      <a:pPr defTabSz="914400">
                        <a:defRPr cap="none" spc="0" sz="1800">
                          <a:solidFill>
                            <a:srgbClr val="000000"/>
                          </a:solidFill>
                        </a:defRPr>
                      </a:pPr>
                      <a:r>
                        <a:rPr sz="3200">
                          <a:solidFill>
                            <a:srgbClr val="FFFFFF"/>
                          </a:solidFill>
                          <a:latin typeface="Avenir Next Demi Bold"/>
                          <a:ea typeface="Avenir Next Demi Bold"/>
                          <a:cs typeface="Avenir Next Demi Bold"/>
                          <a:sym typeface="Avenir Next Demi Bold"/>
                        </a:rPr>
                        <a:t>Mean Error</a:t>
                      </a:r>
                    </a:p>
                  </a:txBody>
                  <a:tcPr marL="50800" marR="50800" marT="50800" marB="50800" anchor="ctr" anchorCtr="0" horzOverflow="overflow">
                    <a:lnT w="12700">
                      <a:solidFill>
                        <a:srgbClr val="000000"/>
                      </a:solidFill>
                      <a:miter lim="400000"/>
                    </a:lnT>
                    <a:lnB w="12700">
                      <a:solidFill>
                        <a:srgbClr val="A29A85"/>
                      </a:solidFill>
                      <a:miter lim="400000"/>
                    </a:lnB>
                    <a:blipFill rotWithShape="1">
                      <a:blip r:embed="rId4"/>
                      <a:srcRect l="0" t="0" r="0" b="0"/>
                      <a:tile tx="0" ty="0" sx="100000" sy="100000" flip="none" algn="tl"/>
                    </a:blipFill>
                  </a:tcPr>
                </a:tc>
                <a:tc>
                  <a:txBody>
                    <a:bodyPr/>
                    <a:lstStyle/>
                    <a:p>
                      <a:pPr defTabSz="914400">
                        <a:defRPr cap="none" spc="0" sz="1800">
                          <a:solidFill>
                            <a:srgbClr val="000000"/>
                          </a:solidFill>
                        </a:defRPr>
                      </a:pPr>
                      <a:r>
                        <a:rPr sz="3200">
                          <a:solidFill>
                            <a:srgbClr val="FFFFFF"/>
                          </a:solidFill>
                          <a:latin typeface="Avenir Next Demi Bold"/>
                          <a:ea typeface="Avenir Next Demi Bold"/>
                          <a:cs typeface="Avenir Next Demi Bold"/>
                          <a:sym typeface="Avenir Next Demi Bold"/>
                        </a:rPr>
                        <a:t>Variance</a:t>
                      </a:r>
                    </a:p>
                  </a:txBody>
                  <a:tcPr marL="50800" marR="50800" marT="50800" marB="50800" anchor="ctr" anchorCtr="0" horzOverflow="overflow">
                    <a:lnT w="12700">
                      <a:solidFill>
                        <a:srgbClr val="000000"/>
                      </a:solidFill>
                      <a:miter lim="400000"/>
                    </a:lnT>
                    <a:lnB w="12700">
                      <a:solidFill>
                        <a:srgbClr val="A29A85"/>
                      </a:solidFill>
                      <a:miter lim="400000"/>
                    </a:lnB>
                    <a:blipFill rotWithShape="1">
                      <a:blip r:embed="rId5"/>
                      <a:srcRect l="0" t="0" r="0" b="0"/>
                      <a:tile tx="0" ty="0" sx="100000" sy="100000" flip="none" algn="tl"/>
                    </a:blipFill>
                  </a:tcPr>
                </a:tc>
                <a:tc>
                  <a:txBody>
                    <a:bodyPr/>
                    <a:lstStyle/>
                    <a:p>
                      <a:pPr defTabSz="914400">
                        <a:defRPr cap="none" spc="0" sz="1800">
                          <a:solidFill>
                            <a:srgbClr val="000000"/>
                          </a:solidFill>
                        </a:defRPr>
                      </a:pPr>
                      <a:r>
                        <a:rPr sz="3200">
                          <a:solidFill>
                            <a:srgbClr val="FFFFFF"/>
                          </a:solidFill>
                          <a:latin typeface="Avenir Next Demi Bold"/>
                          <a:ea typeface="Avenir Next Demi Bold"/>
                          <a:cs typeface="Avenir Next Demi Bold"/>
                          <a:sym typeface="Avenir Next Demi Bold"/>
                        </a:rPr>
                        <a:t>Std Deviation</a:t>
                      </a:r>
                    </a:p>
                  </a:txBody>
                  <a:tcPr marL="50800" marR="50800" marT="50800" marB="50800" anchor="ctr" anchorCtr="0" horzOverflow="overflow">
                    <a:lnT w="12700">
                      <a:solidFill>
                        <a:srgbClr val="000000"/>
                      </a:solidFill>
                      <a:miter lim="400000"/>
                    </a:lnT>
                    <a:lnB w="12700">
                      <a:solidFill>
                        <a:srgbClr val="A29A85"/>
                      </a:solidFill>
                      <a:miter lim="400000"/>
                    </a:lnB>
                    <a:blipFill rotWithShape="1">
                      <a:blip r:embed="rId6"/>
                      <a:srcRect l="0" t="0" r="0" b="0"/>
                      <a:tile tx="0" ty="0" sx="100000" sy="100000" flip="none" algn="tl"/>
                    </a:blipFill>
                  </a:tcPr>
                </a:tc>
                <a:tc>
                  <a:txBody>
                    <a:bodyPr/>
                    <a:lstStyle/>
                    <a:p>
                      <a:pPr defTabSz="914400">
                        <a:defRPr cap="none" spc="0" sz="1800">
                          <a:solidFill>
                            <a:srgbClr val="000000"/>
                          </a:solidFill>
                        </a:defRPr>
                      </a:pPr>
                      <a:r>
                        <a:rPr sz="3200">
                          <a:solidFill>
                            <a:srgbClr val="FFFFFF"/>
                          </a:solidFill>
                          <a:latin typeface="Avenir Next Demi Bold"/>
                          <a:ea typeface="Avenir Next Demi Bold"/>
                          <a:cs typeface="Avenir Next Demi Bold"/>
                          <a:sym typeface="Avenir Next Demi Bold"/>
                        </a:rPr>
                        <a:t>Max Error</a:t>
                      </a:r>
                    </a:p>
                  </a:txBody>
                  <a:tcPr marL="50800" marR="50800" marT="50800" marB="50800" anchor="ctr" anchorCtr="0" horzOverflow="overflow">
                    <a:lnR w="12700">
                      <a:solidFill>
                        <a:srgbClr val="000000"/>
                      </a:solidFill>
                      <a:miter lim="400000"/>
                    </a:lnR>
                    <a:lnT w="12700">
                      <a:solidFill>
                        <a:srgbClr val="000000"/>
                      </a:solidFill>
                      <a:miter lim="400000"/>
                    </a:lnT>
                    <a:lnB w="12700">
                      <a:solidFill>
                        <a:srgbClr val="A29A85"/>
                      </a:solidFill>
                      <a:miter lim="400000"/>
                    </a:lnB>
                    <a:blipFill rotWithShape="1">
                      <a:blip r:embed="rId7"/>
                      <a:srcRect l="0" t="0" r="0" b="0"/>
                      <a:tile tx="0" ty="0" sx="100000" sy="100000" flip="none" algn="tl"/>
                    </a:blipFill>
                  </a:tcPr>
                </a:tc>
              </a:tr>
              <a:tr h="631953">
                <a:tc>
                  <a:txBody>
                    <a:bodyPr/>
                    <a:lstStyle/>
                    <a:p>
                      <a:pPr defTabSz="914400">
                        <a:defRPr b="0" cap="none" spc="0" sz="1800">
                          <a:solidFill>
                            <a:srgbClr val="000000"/>
                          </a:solidFill>
                        </a:defRPr>
                      </a:pPr>
                      <a:r>
                        <a:rPr sz="3200">
                          <a:solidFill>
                            <a:srgbClr val="5B5854"/>
                          </a:solidFill>
                          <a:sym typeface="Avenir Next Demi Bold"/>
                        </a:rPr>
                        <a:t>15th position</a:t>
                      </a:r>
                    </a:p>
                  </a:txBody>
                  <a:tcPr marL="50800" marR="50800" marT="50800" marB="50800" anchor="ctr" anchorCtr="0" horzOverflow="overflow">
                    <a:lnT w="12700">
                      <a:solidFill>
                        <a:srgbClr val="A29A85"/>
                      </a:solidFill>
                      <a:miter lim="400000"/>
                    </a:lnT>
                  </a:tcPr>
                </a:tc>
                <a:tc>
                  <a:txBody>
                    <a:bodyPr/>
                    <a:lstStyle/>
                    <a:p>
                      <a:pPr defTabSz="914400">
                        <a:defRPr cap="none" spc="0" sz="1800">
                          <a:solidFill>
                            <a:srgbClr val="000000"/>
                          </a:solidFill>
                        </a:defRPr>
                      </a:pPr>
                      <a:r>
                        <a:rPr sz="2100">
                          <a:solidFill>
                            <a:srgbClr val="5B5854"/>
                          </a:solidFill>
                          <a:sym typeface="Avenir Next Medium"/>
                        </a:rPr>
                        <a:t>12236923888</a:t>
                      </a:r>
                    </a:p>
                  </a:txBody>
                  <a:tcPr marL="50800" marR="50800" marT="50800" marB="50800" anchor="ctr" anchorCtr="0" horzOverflow="overflow">
                    <a:lnT w="12700">
                      <a:solidFill>
                        <a:srgbClr val="A29A85"/>
                      </a:solidFill>
                      <a:miter lim="400000"/>
                    </a:lnT>
                  </a:tcPr>
                </a:tc>
                <a:tc>
                  <a:txBody>
                    <a:bodyPr/>
                    <a:lstStyle/>
                    <a:p>
                      <a:pPr defTabSz="914400">
                        <a:defRPr cap="none" spc="0" sz="1800">
                          <a:solidFill>
                            <a:srgbClr val="000000"/>
                          </a:solidFill>
                        </a:defRPr>
                      </a:pPr>
                      <a:r>
                        <a:rPr sz="2100">
                          <a:solidFill>
                            <a:srgbClr val="5B5854"/>
                          </a:solidFill>
                          <a:sym typeface="Avenir Next Medium"/>
                        </a:rPr>
                        <a:t>122369.238880</a:t>
                      </a:r>
                    </a:p>
                  </a:txBody>
                  <a:tcPr marL="50800" marR="50800" marT="50800" marB="50800" anchor="ctr" anchorCtr="0" horzOverflow="overflow">
                    <a:lnT w="12700">
                      <a:solidFill>
                        <a:srgbClr val="A29A85"/>
                      </a:solidFill>
                      <a:miter lim="400000"/>
                    </a:lnT>
                  </a:tcPr>
                </a:tc>
                <a:tc>
                  <a:txBody>
                    <a:bodyPr/>
                    <a:lstStyle/>
                    <a:p>
                      <a:pPr defTabSz="914400">
                        <a:defRPr cap="none" spc="0" sz="1800">
                          <a:solidFill>
                            <a:srgbClr val="000000"/>
                          </a:solidFill>
                        </a:defRPr>
                      </a:pPr>
                      <a:r>
                        <a:rPr sz="2100">
                          <a:solidFill>
                            <a:srgbClr val="5B5854"/>
                          </a:solidFill>
                          <a:sym typeface="Avenir Next Medium"/>
                        </a:rPr>
                        <a:t>4883835860.72885</a:t>
                      </a:r>
                    </a:p>
                  </a:txBody>
                  <a:tcPr marL="50800" marR="50800" marT="50800" marB="50800" anchor="ctr" anchorCtr="0" horzOverflow="overflow">
                    <a:lnT w="12700">
                      <a:solidFill>
                        <a:srgbClr val="A29A85"/>
                      </a:solidFill>
                      <a:miter lim="400000"/>
                    </a:lnT>
                  </a:tcPr>
                </a:tc>
                <a:tc>
                  <a:txBody>
                    <a:bodyPr/>
                    <a:lstStyle/>
                    <a:p>
                      <a:pPr defTabSz="914400">
                        <a:defRPr cap="none" spc="0" sz="1800">
                          <a:solidFill>
                            <a:srgbClr val="000000"/>
                          </a:solidFill>
                        </a:defRPr>
                      </a:pPr>
                      <a:r>
                        <a:rPr sz="2100">
                          <a:solidFill>
                            <a:srgbClr val="5B5854"/>
                          </a:solidFill>
                          <a:sym typeface="Avenir Next Medium"/>
                        </a:rPr>
                        <a:t>69884.446487</a:t>
                      </a:r>
                    </a:p>
                  </a:txBody>
                  <a:tcPr marL="50800" marR="50800" marT="50800" marB="50800" anchor="ctr" anchorCtr="0" horzOverflow="overflow">
                    <a:lnT w="12700">
                      <a:solidFill>
                        <a:srgbClr val="A29A85"/>
                      </a:solidFill>
                      <a:miter lim="400000"/>
                    </a:lnT>
                  </a:tcPr>
                </a:tc>
                <a:tc>
                  <a:txBody>
                    <a:bodyPr/>
                    <a:lstStyle/>
                    <a:p>
                      <a:pPr defTabSz="914400">
                        <a:defRPr cap="none" spc="0" sz="1800">
                          <a:solidFill>
                            <a:srgbClr val="000000"/>
                          </a:solidFill>
                        </a:defRPr>
                      </a:pPr>
                      <a:r>
                        <a:rPr sz="2100">
                          <a:solidFill>
                            <a:srgbClr val="5B5854"/>
                          </a:solidFill>
                          <a:sym typeface="Avenir Next Medium"/>
                        </a:rPr>
                        <a:t>308072</a:t>
                      </a:r>
                    </a:p>
                  </a:txBody>
                  <a:tcPr marL="50800" marR="50800" marT="50800" marB="50800" anchor="ctr" anchorCtr="0" horzOverflow="overflow">
                    <a:lnR w="12700">
                      <a:solidFill>
                        <a:srgbClr val="000000"/>
                      </a:solidFill>
                      <a:miter lim="400000"/>
                    </a:lnR>
                    <a:lnT w="12700">
                      <a:solidFill>
                        <a:srgbClr val="A29A85"/>
                      </a:solidFill>
                      <a:miter lim="400000"/>
                    </a:lnT>
                  </a:tcPr>
                </a:tc>
              </a:tr>
              <a:tr h="625717">
                <a:tc>
                  <a:txBody>
                    <a:bodyPr/>
                    <a:lstStyle/>
                    <a:p>
                      <a:pPr defTabSz="914400">
                        <a:defRPr b="0" cap="none" spc="0" sz="1800">
                          <a:solidFill>
                            <a:srgbClr val="000000"/>
                          </a:solidFill>
                        </a:defRPr>
                      </a:pPr>
                      <a:r>
                        <a:rPr sz="3200">
                          <a:solidFill>
                            <a:srgbClr val="5B5854"/>
                          </a:solidFill>
                          <a:sym typeface="Avenir Next Demi Bold"/>
                        </a:rPr>
                        <a:t>14th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5618589400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56185.894000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922754651.763164</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30376.876926</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144232</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13th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2364531896</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23645.318960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201281622.381945</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14187.375458</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69768</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12th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1368338584.000000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13683.385840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48382324.074647</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6955.740369</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34536</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11th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569392288</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5693.922880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9529730.773573</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3087.026202</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15496</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10th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277994392</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2779.943920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2134714.645175</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1461.066270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6504</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9th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109724192</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1097.241920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372194.294435</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610.077286</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2760</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8th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58981192</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589.811920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122782.611346</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350.403498</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1464</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7th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25364264</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253.642640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19865.451494</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140.944853</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552</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6th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12818944</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128.189440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6230.135632</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78.931208</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296</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5th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5825016</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58.250160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1084.934220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32.938340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104</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4th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2075000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20.75</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223.4375</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14.947826</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40</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3rd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550000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5.5</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15.75</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3.968627</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12</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2nd position</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50000</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0.5</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1.75</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1.322876</a:t>
                      </a:r>
                    </a:p>
                  </a:txBody>
                  <a:tcPr marL="50800" marR="50800" marT="50800" marB="50800" anchor="ctr" anchorCtr="0" horzOverflow="overflow"/>
                </a:tc>
                <a:tc>
                  <a:txBody>
                    <a:bodyPr/>
                    <a:lstStyle/>
                    <a:p>
                      <a:pPr defTabSz="914400">
                        <a:defRPr cap="none" spc="0" sz="1800">
                          <a:solidFill>
                            <a:srgbClr val="000000"/>
                          </a:solidFill>
                        </a:defRPr>
                      </a:pPr>
                      <a:r>
                        <a:rPr sz="2100">
                          <a:solidFill>
                            <a:srgbClr val="5B5854"/>
                          </a:solidFill>
                          <a:sym typeface="Avenir Next Medium"/>
                        </a:rPr>
                        <a:t>4</a:t>
                      </a:r>
                    </a:p>
                  </a:txBody>
                  <a:tcPr marL="50800" marR="50800" marT="50800" marB="50800" anchor="ctr" anchorCtr="0" horzOverflow="overflow">
                    <a:lnR w="12700">
                      <a:solidFill>
                        <a:srgbClr val="000000"/>
                      </a:solidFill>
                      <a:miter lim="400000"/>
                    </a:lnR>
                  </a:tcPr>
                </a:tc>
              </a:tr>
              <a:tr h="625717">
                <a:tc>
                  <a:txBody>
                    <a:bodyPr/>
                    <a:lstStyle/>
                    <a:p>
                      <a:pPr defTabSz="914400">
                        <a:defRPr b="0" cap="none" spc="0" sz="1800">
                          <a:solidFill>
                            <a:srgbClr val="000000"/>
                          </a:solidFill>
                        </a:defRPr>
                      </a:pPr>
                      <a:r>
                        <a:rPr sz="3200">
                          <a:solidFill>
                            <a:srgbClr val="5B5854"/>
                          </a:solidFill>
                          <a:sym typeface="Avenir Next Demi Bold"/>
                        </a:rPr>
                        <a:t>1st position</a:t>
                      </a:r>
                    </a:p>
                  </a:txBody>
                  <a:tcPr marL="50800" marR="50800" marT="50800" marB="50800" anchor="ctr" anchorCtr="0" horzOverflow="overflow">
                    <a:lnB w="12700">
                      <a:solidFill>
                        <a:srgbClr val="000000"/>
                      </a:solidFill>
                      <a:miter lim="400000"/>
                    </a:lnB>
                  </a:tcPr>
                </a:tc>
                <a:tc>
                  <a:txBody>
                    <a:bodyPr/>
                    <a:lstStyle/>
                    <a:p>
                      <a:pPr defTabSz="914400">
                        <a:defRPr cap="none" spc="0" sz="1800">
                          <a:solidFill>
                            <a:srgbClr val="000000"/>
                          </a:solidFill>
                        </a:defRPr>
                      </a:pPr>
                      <a:r>
                        <a:rPr sz="2100">
                          <a:solidFill>
                            <a:srgbClr val="5B5854"/>
                          </a:solidFill>
                          <a:sym typeface="Avenir Next Medium"/>
                        </a:rPr>
                        <a:t>0</a:t>
                      </a:r>
                    </a:p>
                  </a:txBody>
                  <a:tcPr marL="50800" marR="50800" marT="50800" marB="50800" anchor="ctr" anchorCtr="0" horzOverflow="overflow">
                    <a:lnB w="12700">
                      <a:solidFill>
                        <a:srgbClr val="000000"/>
                      </a:solidFill>
                      <a:miter lim="400000"/>
                    </a:lnB>
                  </a:tcPr>
                </a:tc>
                <a:tc>
                  <a:txBody>
                    <a:bodyPr/>
                    <a:lstStyle/>
                    <a:p>
                      <a:pPr defTabSz="914400">
                        <a:defRPr cap="none" spc="0" sz="1800">
                          <a:solidFill>
                            <a:srgbClr val="000000"/>
                          </a:solidFill>
                        </a:defRPr>
                      </a:pPr>
                      <a:r>
                        <a:rPr sz="2100">
                          <a:solidFill>
                            <a:srgbClr val="5B5854"/>
                          </a:solidFill>
                          <a:sym typeface="Avenir Next Medium"/>
                        </a:rPr>
                        <a:t>0</a:t>
                      </a:r>
                    </a:p>
                  </a:txBody>
                  <a:tcPr marL="50800" marR="50800" marT="50800" marB="50800" anchor="ctr" anchorCtr="0" horzOverflow="overflow">
                    <a:lnB w="12700">
                      <a:solidFill>
                        <a:srgbClr val="000000"/>
                      </a:solidFill>
                      <a:miter lim="400000"/>
                    </a:lnB>
                  </a:tcPr>
                </a:tc>
                <a:tc>
                  <a:txBody>
                    <a:bodyPr/>
                    <a:lstStyle/>
                    <a:p>
                      <a:pPr defTabSz="914400">
                        <a:defRPr cap="none" spc="0" sz="1800">
                          <a:solidFill>
                            <a:srgbClr val="000000"/>
                          </a:solidFill>
                        </a:defRPr>
                      </a:pPr>
                      <a:r>
                        <a:rPr sz="2100">
                          <a:solidFill>
                            <a:srgbClr val="5B5854"/>
                          </a:solidFill>
                          <a:sym typeface="Avenir Next Medium"/>
                        </a:rPr>
                        <a:t>0</a:t>
                      </a:r>
                    </a:p>
                  </a:txBody>
                  <a:tcPr marL="50800" marR="50800" marT="50800" marB="50800" anchor="ctr" anchorCtr="0" horzOverflow="overflow">
                    <a:lnB w="12700">
                      <a:solidFill>
                        <a:srgbClr val="000000"/>
                      </a:solidFill>
                      <a:miter lim="400000"/>
                    </a:lnB>
                  </a:tcPr>
                </a:tc>
                <a:tc>
                  <a:txBody>
                    <a:bodyPr/>
                    <a:lstStyle/>
                    <a:p>
                      <a:pPr defTabSz="914400">
                        <a:defRPr cap="none" spc="0" sz="1800">
                          <a:solidFill>
                            <a:srgbClr val="000000"/>
                          </a:solidFill>
                        </a:defRPr>
                      </a:pPr>
                      <a:r>
                        <a:rPr sz="2100">
                          <a:solidFill>
                            <a:srgbClr val="5B5854"/>
                          </a:solidFill>
                          <a:sym typeface="Avenir Next Medium"/>
                        </a:rPr>
                        <a:t>0</a:t>
                      </a:r>
                    </a:p>
                  </a:txBody>
                  <a:tcPr marL="50800" marR="50800" marT="50800" marB="50800" anchor="ctr" anchorCtr="0" horzOverflow="overflow">
                    <a:lnB w="12700">
                      <a:solidFill>
                        <a:srgbClr val="000000"/>
                      </a:solidFill>
                      <a:miter lim="400000"/>
                    </a:lnB>
                  </a:tcPr>
                </a:tc>
                <a:tc>
                  <a:txBody>
                    <a:bodyPr/>
                    <a:lstStyle/>
                    <a:p>
                      <a:pPr defTabSz="914400">
                        <a:defRPr cap="none" spc="0" sz="1800">
                          <a:solidFill>
                            <a:srgbClr val="000000"/>
                          </a:solidFill>
                        </a:defRPr>
                      </a:pPr>
                      <a:r>
                        <a:rPr sz="2100">
                          <a:solidFill>
                            <a:srgbClr val="5B5854"/>
                          </a:solidFill>
                          <a:sym typeface="Avenir Next Medium"/>
                        </a:rPr>
                        <a:t>0</a:t>
                      </a:r>
                    </a:p>
                  </a:txBody>
                  <a:tcPr marL="50800" marR="50800" marT="50800" marB="50800" anchor="ctr" anchorCtr="0" horzOverflow="overflow">
                    <a:lnR w="12700">
                      <a:solidFill>
                        <a:srgbClr val="000000"/>
                      </a:solidFill>
                      <a:miter lim="400000"/>
                    </a:lnR>
                    <a:lnB w="12700">
                      <a:solidFill>
                        <a:srgbClr val="000000"/>
                      </a:solidFill>
                      <a:miter lim="400000"/>
                    </a:lnB>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graphicFrame>
        <p:nvGraphicFramePr>
          <p:cNvPr id="253" name="2D Column Chart"/>
          <p:cNvGraphicFramePr/>
          <p:nvPr/>
        </p:nvGraphicFramePr>
        <p:xfrm>
          <a:off x="188882" y="1707468"/>
          <a:ext cx="23038343" cy="11761818"/>
        </p:xfrm>
        <a:graphic xmlns:a="http://schemas.openxmlformats.org/drawingml/2006/main">
          <a:graphicData uri="http://schemas.openxmlformats.org/drawingml/2006/chart">
            <c:chart xmlns:c="http://schemas.openxmlformats.org/drawingml/2006/chart" r:id="rId2"/>
          </a:graphicData>
        </a:graphic>
      </p:graphicFrame>
      <p:sp>
        <p:nvSpPr>
          <p:cNvPr id="254" name="On implementing approximation on various columns of Wallace Tree"/>
          <p:cNvSpPr txBox="1"/>
          <p:nvPr>
            <p:ph type="title" idx="4294967295"/>
          </p:nvPr>
        </p:nvSpPr>
        <p:spPr>
          <a:prstGeom prst="rect">
            <a:avLst/>
          </a:prstGeom>
        </p:spPr>
        <p:txBody>
          <a:bodyPr/>
          <a:lstStyle>
            <a:lvl1pPr defTabSz="459866">
              <a:defRPr spc="82" sz="4118">
                <a:solidFill>
                  <a:srgbClr val="000000"/>
                </a:solidFill>
              </a:defRPr>
            </a:lvl1pPr>
          </a:lstStyle>
          <a:p>
            <a:pPr/>
            <a:r>
              <a:t>On implementing approximation on various columns of Wallace Tree</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sp>
        <p:nvSpPr>
          <p:cNvPr id="256" name="Explaining the timing diagram"/>
          <p:cNvSpPr txBox="1"/>
          <p:nvPr>
            <p:ph type="body" idx="21"/>
          </p:nvPr>
        </p:nvSpPr>
        <p:spPr>
          <a:prstGeom prst="rect">
            <a:avLst/>
          </a:prstGeom>
        </p:spPr>
        <p:txBody>
          <a:bodyPr/>
          <a:lstStyle>
            <a:lvl1pPr>
              <a:defRPr>
                <a:solidFill>
                  <a:srgbClr val="000000"/>
                </a:solidFill>
              </a:defRPr>
            </a:lvl1pPr>
          </a:lstStyle>
          <a:p>
            <a:pPr/>
            <a:r>
              <a:t>Explaining the timing diagram</a:t>
            </a:r>
          </a:p>
        </p:txBody>
      </p:sp>
      <p:sp>
        <p:nvSpPr>
          <p:cNvPr id="257" name="Timing diagram"/>
          <p:cNvSpPr txBox="1"/>
          <p:nvPr>
            <p:ph type="title"/>
          </p:nvPr>
        </p:nvSpPr>
        <p:spPr>
          <a:prstGeom prst="rect">
            <a:avLst/>
          </a:prstGeom>
        </p:spPr>
        <p:txBody>
          <a:bodyPr/>
          <a:lstStyle>
            <a:lvl1pPr defTabSz="634745">
              <a:defRPr spc="113" sz="5684">
                <a:solidFill>
                  <a:srgbClr val="000000"/>
                </a:solidFill>
              </a:defRPr>
            </a:lvl1pPr>
          </a:lstStyle>
          <a:p>
            <a:pPr/>
            <a:r>
              <a:t>Timing diagram</a:t>
            </a:r>
          </a:p>
        </p:txBody>
      </p:sp>
      <p:sp>
        <p:nvSpPr>
          <p:cNvPr id="258" name="The whole process consumes 2 clock cycles.…"/>
          <p:cNvSpPr txBox="1"/>
          <p:nvPr>
            <p:ph type="body" idx="1"/>
          </p:nvPr>
        </p:nvSpPr>
        <p:spPr>
          <a:prstGeom prst="rect">
            <a:avLst/>
          </a:prstGeom>
        </p:spPr>
        <p:txBody>
          <a:bodyPr/>
          <a:lstStyle/>
          <a:p>
            <a:pPr>
              <a:defRPr>
                <a:solidFill>
                  <a:srgbClr val="000000"/>
                </a:solidFill>
              </a:defRPr>
            </a:pPr>
            <a:r>
              <a:t>The whole process consumes 2 clock cycles.</a:t>
            </a:r>
          </a:p>
          <a:p>
            <a:pPr>
              <a:defRPr>
                <a:solidFill>
                  <a:srgbClr val="000000"/>
                </a:solidFill>
              </a:defRPr>
            </a:pPr>
            <a:r>
              <a:t>Each clock cycle is used for the input to the PIPO register. </a:t>
            </a:r>
          </a:p>
          <a:p>
            <a:pPr>
              <a:defRPr>
                <a:solidFill>
                  <a:srgbClr val="000000"/>
                </a:solidFill>
              </a:defRPr>
            </a:pPr>
            <a:r>
              <a:t>The whole clock cycle should at least be equal to the delay caused by the combinational logic.</a:t>
            </a:r>
          </a:p>
          <a:p>
            <a:pPr>
              <a:defRPr>
                <a:solidFill>
                  <a:srgbClr val="000000"/>
                </a:solidFill>
              </a:defRPr>
            </a:pPr>
            <a:r>
              <a:t>The concepts of Static Timing Analysis(STA) can be implemented in order to implement the practical circuit (for Setup and Hold time). </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hueOff val="-266614"/>
                <a:satOff val="17837"/>
                <a:lumOff val="17247"/>
              </a:schemeClr>
            </a:gs>
            <a:gs pos="100000">
              <a:schemeClr val="accent1">
                <a:hueOff val="328198"/>
                <a:lumOff val="-10185"/>
              </a:schemeClr>
            </a:gs>
          </a:gsLst>
          <a:lin ang="10800000" scaled="0"/>
        </a:gradFill>
      </p:bgPr>
    </p:bg>
    <p:spTree>
      <p:nvGrpSpPr>
        <p:cNvPr id="1" name=""/>
        <p:cNvGrpSpPr/>
        <p:nvPr/>
      </p:nvGrpSpPr>
      <p:grpSpPr>
        <a:xfrm>
          <a:off x="0" y="0"/>
          <a:ext cx="0" cy="0"/>
          <a:chOff x="0" y="0"/>
          <a:chExt cx="0" cy="0"/>
        </a:xfrm>
      </p:grpSpPr>
      <p:sp>
        <p:nvSpPr>
          <p:cNvPr id="166" name="Multiplication and Wallace tree"/>
          <p:cNvSpPr txBox="1"/>
          <p:nvPr>
            <p:ph type="body" idx="21"/>
          </p:nvPr>
        </p:nvSpPr>
        <p:spPr>
          <a:xfrm>
            <a:off x="1257300" y="1993900"/>
            <a:ext cx="21869400" cy="796913"/>
          </a:xfrm>
          <a:prstGeom prst="rect">
            <a:avLst/>
          </a:prstGeom>
        </p:spPr>
        <p:txBody>
          <a:bodyPr/>
          <a:lstStyle>
            <a:lvl1pPr>
              <a:defRPr spc="378" sz="4200"/>
            </a:lvl1pPr>
          </a:lstStyle>
          <a:p>
            <a:pPr/>
            <a:r>
              <a:t>Multiplication and Wallace tree </a:t>
            </a:r>
          </a:p>
        </p:txBody>
      </p:sp>
      <p:sp>
        <p:nvSpPr>
          <p:cNvPr id="167" name="Basic Concepts"/>
          <p:cNvSpPr txBox="1"/>
          <p:nvPr>
            <p:ph type="title"/>
          </p:nvPr>
        </p:nvSpPr>
        <p:spPr>
          <a:xfrm>
            <a:off x="1257300" y="927100"/>
            <a:ext cx="21869400" cy="1054100"/>
          </a:xfrm>
          <a:prstGeom prst="rect">
            <a:avLst/>
          </a:prstGeom>
        </p:spPr>
        <p:txBody>
          <a:bodyPr/>
          <a:lstStyle>
            <a:lvl1pPr defTabSz="356235">
              <a:defRPr spc="114" sz="5720"/>
            </a:lvl1pPr>
          </a:lstStyle>
          <a:p>
            <a:pPr/>
            <a:r>
              <a:t>Basic Concepts</a:t>
            </a:r>
          </a:p>
        </p:txBody>
      </p:sp>
      <p:sp>
        <p:nvSpPr>
          <p:cNvPr id="168" name="Digital Multiplication involves generating and summing partial products.…"/>
          <p:cNvSpPr txBox="1"/>
          <p:nvPr/>
        </p:nvSpPr>
        <p:spPr>
          <a:xfrm>
            <a:off x="1323118" y="3958382"/>
            <a:ext cx="21737763" cy="711696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marL="342899" indent="-342899" algn="l" defTabSz="457200">
              <a:spcBef>
                <a:spcPts val="700"/>
              </a:spcBef>
              <a:buSzPct val="100000"/>
              <a:buFont typeface="Arial"/>
              <a:buChar char="•"/>
              <a:defRPr sz="4100">
                <a:solidFill>
                  <a:srgbClr val="000000"/>
                </a:solidFill>
                <a:latin typeface="Calibri"/>
                <a:ea typeface="Calibri"/>
                <a:cs typeface="Calibri"/>
                <a:sym typeface="Calibri"/>
              </a:defRPr>
            </a:pPr>
          </a:p>
          <a:p>
            <a:pPr marL="342899" indent="-342899" algn="l" defTabSz="457200">
              <a:spcBef>
                <a:spcPts val="700"/>
              </a:spcBef>
              <a:buSzPct val="100000"/>
              <a:buFont typeface="Arial"/>
              <a:buChar char="•"/>
              <a:defRPr sz="4100">
                <a:solidFill>
                  <a:srgbClr val="000000"/>
                </a:solidFill>
                <a:latin typeface="Calibri"/>
                <a:ea typeface="Calibri"/>
                <a:cs typeface="Calibri"/>
                <a:sym typeface="Calibri"/>
              </a:defRPr>
            </a:pPr>
            <a:r>
              <a:t>Digital Multiplication involves generating and summing partial products.</a:t>
            </a:r>
            <a:br/>
          </a:p>
          <a:p>
            <a:pPr marL="342899" indent="-342899" algn="l" defTabSz="457200">
              <a:spcBef>
                <a:spcPts val="700"/>
              </a:spcBef>
              <a:buSzPct val="100000"/>
              <a:buFont typeface="Arial"/>
              <a:buChar char="•"/>
              <a:defRPr sz="4100">
                <a:solidFill>
                  <a:srgbClr val="000000"/>
                </a:solidFill>
                <a:latin typeface="Calibri"/>
                <a:ea typeface="Calibri"/>
                <a:cs typeface="Calibri"/>
                <a:sym typeface="Calibri"/>
              </a:defRPr>
            </a:pPr>
            <a:r>
              <a:t>Techniques like the Wallace Tree are used to reduce the number of addition stages, improving speed.</a:t>
            </a:r>
          </a:p>
          <a:p>
            <a:pPr algn="l" defTabSz="457200">
              <a:spcBef>
                <a:spcPts val="700"/>
              </a:spcBef>
              <a:defRPr sz="4100">
                <a:solidFill>
                  <a:srgbClr val="000000"/>
                </a:solidFill>
                <a:latin typeface="Calibri"/>
                <a:ea typeface="Calibri"/>
                <a:cs typeface="Calibri"/>
                <a:sym typeface="Calibri"/>
              </a:defRPr>
            </a:pPr>
          </a:p>
          <a:p>
            <a:pPr marL="342899" indent="-342899" algn="l" defTabSz="457200">
              <a:spcBef>
                <a:spcPts val="700"/>
              </a:spcBef>
              <a:buSzPct val="100000"/>
              <a:buFont typeface="Arial"/>
              <a:buChar char="•"/>
              <a:defRPr sz="4100">
                <a:solidFill>
                  <a:srgbClr val="000000"/>
                </a:solidFill>
                <a:latin typeface="Calibri"/>
                <a:ea typeface="Calibri"/>
                <a:cs typeface="Calibri"/>
                <a:sym typeface="Calibri"/>
              </a:defRPr>
            </a:pPr>
            <a:r>
              <a:t>The Wallace Tree reduces partial products by grouping them into sets.</a:t>
            </a:r>
          </a:p>
          <a:p>
            <a:pPr algn="l" defTabSz="457200">
              <a:spcBef>
                <a:spcPts val="700"/>
              </a:spcBef>
              <a:defRPr sz="4100">
                <a:solidFill>
                  <a:srgbClr val="000000"/>
                </a:solidFill>
                <a:latin typeface="Calibri"/>
                <a:ea typeface="Calibri"/>
                <a:cs typeface="Calibri"/>
                <a:sym typeface="Calibri"/>
              </a:defRPr>
            </a:pPr>
          </a:p>
          <a:p>
            <a:pPr marL="342899" indent="-342899" algn="l" defTabSz="457200">
              <a:spcBef>
                <a:spcPts val="700"/>
              </a:spcBef>
              <a:buSzPct val="100000"/>
              <a:buFont typeface="Arial"/>
              <a:buChar char="•"/>
              <a:defRPr sz="4100">
                <a:solidFill>
                  <a:srgbClr val="000000"/>
                </a:solidFill>
                <a:latin typeface="Calibri"/>
                <a:ea typeface="Calibri"/>
                <a:cs typeface="Calibri"/>
                <a:sym typeface="Calibri"/>
              </a:defRPr>
            </a:pPr>
            <a:r>
              <a:t>Each set is reduced using half adders and full adders (compressors) until only two rows remain.</a:t>
            </a:r>
          </a:p>
          <a:p>
            <a:pPr algn="l" defTabSz="457200">
              <a:spcBef>
                <a:spcPts val="700"/>
              </a:spcBef>
              <a:defRPr sz="4100">
                <a:solidFill>
                  <a:srgbClr val="000000"/>
                </a:solidFill>
                <a:latin typeface="Calibri"/>
                <a:ea typeface="Calibri"/>
                <a:cs typeface="Calibri"/>
                <a:sym typeface="Calibri"/>
              </a:defRPr>
            </a:pPr>
          </a:p>
          <a:p>
            <a:pPr marL="342899" indent="-342899" algn="l" defTabSz="457200">
              <a:spcBef>
                <a:spcPts val="700"/>
              </a:spcBef>
              <a:buSzPct val="100000"/>
              <a:buFont typeface="Arial"/>
              <a:buChar char="•"/>
              <a:defRPr sz="4100">
                <a:solidFill>
                  <a:srgbClr val="000000"/>
                </a:solidFill>
                <a:latin typeface="Calibri"/>
                <a:ea typeface="Calibri"/>
                <a:cs typeface="Calibri"/>
                <a:sym typeface="Calibri"/>
              </a:defRPr>
            </a:pPr>
            <a:r>
              <a:t>These two rows are then summed using a fast adder.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hueOff val="-266614"/>
                <a:satOff val="17837"/>
                <a:lumOff val="17247"/>
              </a:schemeClr>
            </a:gs>
            <a:gs pos="100000">
              <a:schemeClr val="accent1">
                <a:hueOff val="328198"/>
                <a:lumOff val="-10185"/>
              </a:schemeClr>
            </a:gs>
          </a:gsLst>
          <a:lin ang="0" scaled="0"/>
        </a:gradFill>
      </p:bgPr>
    </p:bg>
    <p:spTree>
      <p:nvGrpSpPr>
        <p:cNvPr id="1" name=""/>
        <p:cNvGrpSpPr/>
        <p:nvPr/>
      </p:nvGrpSpPr>
      <p:grpSpPr>
        <a:xfrm>
          <a:off x="0" y="0"/>
          <a:ext cx="0" cy="0"/>
          <a:chOff x="0" y="0"/>
          <a:chExt cx="0" cy="0"/>
        </a:xfrm>
      </p:grpSpPr>
      <p:sp>
        <p:nvSpPr>
          <p:cNvPr id="170" name="Steps of WALLACE TREE ADDITION"/>
          <p:cNvSpPr txBox="1"/>
          <p:nvPr>
            <p:ph type="title"/>
          </p:nvPr>
        </p:nvSpPr>
        <p:spPr>
          <a:prstGeom prst="rect">
            <a:avLst/>
          </a:prstGeom>
        </p:spPr>
        <p:txBody>
          <a:bodyPr/>
          <a:lstStyle>
            <a:lvl1pPr defTabSz="401574">
              <a:defRPr spc="114" sz="5704">
                <a:solidFill>
                  <a:srgbClr val="000000"/>
                </a:solidFill>
              </a:defRPr>
            </a:lvl1pPr>
          </a:lstStyle>
          <a:p>
            <a:pPr/>
            <a:r>
              <a:t>Steps of WALLACE TREE ADDITION</a:t>
            </a:r>
          </a:p>
        </p:txBody>
      </p:sp>
      <p:sp>
        <p:nvSpPr>
          <p:cNvPr id="171" name="Partial Product Generation: Each bit of the multiplier is ANDed with each bit of the multiplicand.…"/>
          <p:cNvSpPr txBox="1"/>
          <p:nvPr>
            <p:ph type="body" sz="half" idx="1"/>
          </p:nvPr>
        </p:nvSpPr>
        <p:spPr>
          <a:xfrm>
            <a:off x="7025679" y="3638550"/>
            <a:ext cx="10332642" cy="8470900"/>
          </a:xfrm>
          <a:prstGeom prst="rect">
            <a:avLst/>
          </a:prstGeom>
        </p:spPr>
        <p:txBody>
          <a:bodyPr/>
          <a:lstStyle/>
          <a:p>
            <a:pPr marL="903393" indent="-903393" defTabSz="443484">
              <a:spcBef>
                <a:spcPts val="700"/>
              </a:spcBef>
              <a:buClrTx/>
              <a:buSzPct val="100000"/>
              <a:buAutoNum type="arabicPeriod" startAt="1"/>
              <a:defRPr spc="0" sz="5432">
                <a:solidFill>
                  <a:srgbClr val="000000"/>
                </a:solidFill>
                <a:latin typeface="Calibri"/>
                <a:ea typeface="Calibri"/>
                <a:cs typeface="Calibri"/>
                <a:sym typeface="Calibri"/>
              </a:defRPr>
            </a:pPr>
            <a:r>
              <a:t>Partial Product Generation: Each bit of the multiplier is ANDed with each bit of the multiplicand.</a:t>
            </a:r>
          </a:p>
          <a:p>
            <a:pPr marL="903393" indent="-903393" defTabSz="443484">
              <a:spcBef>
                <a:spcPts val="700"/>
              </a:spcBef>
              <a:buClrTx/>
              <a:buSzPct val="100000"/>
              <a:buAutoNum type="arabicPeriod" startAt="1"/>
              <a:defRPr spc="0" sz="5432">
                <a:solidFill>
                  <a:srgbClr val="000000"/>
                </a:solidFill>
                <a:latin typeface="Calibri"/>
                <a:ea typeface="Calibri"/>
                <a:cs typeface="Calibri"/>
                <a:sym typeface="Calibri"/>
              </a:defRPr>
            </a:pPr>
            <a:r>
              <a:t>Reduction: Partial products are grouped and reduced using adders.</a:t>
            </a:r>
          </a:p>
          <a:p>
            <a:pPr marL="903393" indent="-903393" defTabSz="443484">
              <a:spcBef>
                <a:spcPts val="700"/>
              </a:spcBef>
              <a:buClrTx/>
              <a:buSzPct val="100000"/>
              <a:buAutoNum type="arabicPeriod" startAt="1"/>
              <a:defRPr spc="0" sz="5432">
                <a:solidFill>
                  <a:srgbClr val="000000"/>
                </a:solidFill>
                <a:latin typeface="Calibri"/>
                <a:ea typeface="Calibri"/>
                <a:cs typeface="Calibri"/>
                <a:sym typeface="Calibri"/>
              </a:defRPr>
            </a:pPr>
            <a:r>
              <a:t>Final Addition: The remaining two rows of partial products are summed.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hueOff val="-266614"/>
                <a:satOff val="17837"/>
                <a:lumOff val="17247"/>
              </a:schemeClr>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sp>
        <p:nvSpPr>
          <p:cNvPr id="173" name="N-bit PIPO - Wallace tree multiplier - Storage"/>
          <p:cNvSpPr txBox="1"/>
          <p:nvPr>
            <p:ph type="body" idx="22"/>
          </p:nvPr>
        </p:nvSpPr>
        <p:spPr>
          <a:prstGeom prst="rect">
            <a:avLst/>
          </a:prstGeom>
        </p:spPr>
        <p:txBody>
          <a:bodyPr/>
          <a:lstStyle>
            <a:lvl1pPr>
              <a:defRPr>
                <a:solidFill>
                  <a:srgbClr val="000000"/>
                </a:solidFill>
              </a:defRPr>
            </a:lvl1pPr>
          </a:lstStyle>
          <a:p>
            <a:pPr/>
            <a:r>
              <a:t>N-bit PIPO - Wallace tree multiplier - Storage</a:t>
            </a:r>
          </a:p>
        </p:txBody>
      </p:sp>
      <p:sp>
        <p:nvSpPr>
          <p:cNvPr id="174" name="Components of the architecture"/>
          <p:cNvSpPr txBox="1"/>
          <p:nvPr>
            <p:ph type="title"/>
          </p:nvPr>
        </p:nvSpPr>
        <p:spPr>
          <a:prstGeom prst="rect">
            <a:avLst/>
          </a:prstGeom>
        </p:spPr>
        <p:txBody>
          <a:bodyPr/>
          <a:lstStyle>
            <a:lvl1pPr defTabSz="634745">
              <a:defRPr spc="113" sz="5684">
                <a:solidFill>
                  <a:srgbClr val="000000"/>
                </a:solidFill>
              </a:defRPr>
            </a:lvl1pPr>
          </a:lstStyle>
          <a:p>
            <a:pPr/>
            <a:r>
              <a:t>Components of the architecture</a:t>
            </a:r>
          </a:p>
        </p:txBody>
      </p:sp>
      <p:sp>
        <p:nvSpPr>
          <p:cNvPr id="175" name="Input : The 16-bit or less numbers and the maximum number of bits as a parameter N when the load is HIGH are given in to the hardware in a single clock cycle.…"/>
          <p:cNvSpPr txBox="1"/>
          <p:nvPr>
            <p:ph type="body" sz="half" idx="1"/>
          </p:nvPr>
        </p:nvSpPr>
        <p:spPr>
          <a:xfrm>
            <a:off x="1257300" y="3632200"/>
            <a:ext cx="12124367" cy="8470900"/>
          </a:xfrm>
          <a:prstGeom prst="rect">
            <a:avLst/>
          </a:prstGeom>
        </p:spPr>
        <p:txBody>
          <a:bodyPr/>
          <a:lstStyle/>
          <a:p>
            <a:pPr marL="582083" indent="-582083">
              <a:buClrTx/>
              <a:buSzPct val="100000"/>
              <a:buAutoNum type="arabicPeriod" startAt="1"/>
              <a:defRPr>
                <a:solidFill>
                  <a:srgbClr val="000000"/>
                </a:solidFill>
              </a:defRPr>
            </a:pPr>
            <a:r>
              <a:t>Input : The 16-bit or less numbers and the maximum number of bits as a parameter N when the load is HIGH are given in to the hardware in a single clock cycle.</a:t>
            </a:r>
          </a:p>
          <a:p>
            <a:pPr marL="582083" indent="-582083">
              <a:buClrTx/>
              <a:buSzPct val="100000"/>
              <a:buAutoNum type="arabicPeriod" startAt="1"/>
              <a:defRPr>
                <a:solidFill>
                  <a:srgbClr val="000000"/>
                </a:solidFill>
              </a:defRPr>
            </a:pPr>
            <a:r>
              <a:t>Wallace tree multiplication : Each input is parallely multiplied and stored in an array that assumes Wallace tree configuration (shaped like inverted arrowhead).</a:t>
            </a:r>
          </a:p>
          <a:p>
            <a:pPr marL="582083" indent="-582083">
              <a:buClrTx/>
              <a:buSzPct val="100000"/>
              <a:buAutoNum type="arabicPeriod" startAt="1"/>
              <a:defRPr>
                <a:solidFill>
                  <a:srgbClr val="000000"/>
                </a:solidFill>
              </a:defRPr>
            </a:pPr>
            <a:r>
              <a:t>Compression : The Wallace tree’s columns are compressed into 2 individual bits.</a:t>
            </a:r>
          </a:p>
          <a:p>
            <a:pPr marL="582083" indent="-582083">
              <a:buClrTx/>
              <a:buSzPct val="100000"/>
              <a:buAutoNum type="arabicPeriod" startAt="1"/>
              <a:defRPr>
                <a:solidFill>
                  <a:srgbClr val="000000"/>
                </a:solidFill>
              </a:defRPr>
            </a:pPr>
            <a:r>
              <a:t>Final Addition : The compressed bits are now added to be stored in the final output register.</a:t>
            </a:r>
          </a:p>
        </p:txBody>
      </p:sp>
      <p:pic>
        <p:nvPicPr>
          <p:cNvPr id="176" name="Image" descr="Image"/>
          <p:cNvPicPr>
            <a:picLocks noChangeAspect="1"/>
          </p:cNvPicPr>
          <p:nvPr/>
        </p:nvPicPr>
        <p:blipFill>
          <a:blip r:embed="rId2">
            <a:extLst/>
          </a:blip>
          <a:stretch>
            <a:fillRect/>
          </a:stretch>
        </p:blipFill>
        <p:spPr>
          <a:xfrm>
            <a:off x="13839023" y="6402410"/>
            <a:ext cx="4565651" cy="2880077"/>
          </a:xfrm>
          <a:prstGeom prst="rect">
            <a:avLst/>
          </a:prstGeom>
          <a:ln w="12700">
            <a:miter lim="400000"/>
          </a:ln>
          <a:effectLst>
            <a:outerShdw sx="100000" sy="100000" kx="0" ky="0" algn="b" rotWithShape="0" blurRad="127000" dist="76200" dir="2700000">
              <a:srgbClr val="000000">
                <a:alpha val="75000"/>
              </a:srgbClr>
            </a:outerShdw>
          </a:effectLst>
        </p:spPr>
      </p:pic>
      <p:pic>
        <p:nvPicPr>
          <p:cNvPr id="177" name="Image" descr="Image"/>
          <p:cNvPicPr>
            <a:picLocks noChangeAspect="1"/>
          </p:cNvPicPr>
          <p:nvPr/>
        </p:nvPicPr>
        <p:blipFill>
          <a:blip r:embed="rId3">
            <a:extLst/>
          </a:blip>
          <a:stretch>
            <a:fillRect/>
          </a:stretch>
        </p:blipFill>
        <p:spPr>
          <a:xfrm>
            <a:off x="14877157" y="9894192"/>
            <a:ext cx="8048099" cy="3004332"/>
          </a:xfrm>
          <a:prstGeom prst="rect">
            <a:avLst/>
          </a:prstGeom>
          <a:ln w="12700">
            <a:miter lim="400000"/>
          </a:ln>
          <a:effectLst>
            <a:outerShdw sx="100000" sy="100000" kx="0" ky="0" algn="b" rotWithShape="0" blurRad="127000" dist="76200" dir="2700000">
              <a:srgbClr val="000000">
                <a:alpha val="75000"/>
              </a:srgbClr>
            </a:outerShdw>
          </a:effectLst>
        </p:spPr>
      </p:pic>
      <p:pic>
        <p:nvPicPr>
          <p:cNvPr id="178" name="Image" descr="Image"/>
          <p:cNvPicPr>
            <a:picLocks noChangeAspect="1"/>
          </p:cNvPicPr>
          <p:nvPr/>
        </p:nvPicPr>
        <p:blipFill>
          <a:blip r:embed="rId4">
            <a:extLst/>
          </a:blip>
          <a:stretch>
            <a:fillRect/>
          </a:stretch>
        </p:blipFill>
        <p:spPr>
          <a:xfrm>
            <a:off x="16618546" y="2937158"/>
            <a:ext cx="4565413" cy="2853383"/>
          </a:xfrm>
          <a:prstGeom prst="rect">
            <a:avLst/>
          </a:prstGeom>
          <a:ln w="12700">
            <a:miter lim="400000"/>
          </a:ln>
          <a:effectLst>
            <a:outerShdw sx="100000" sy="100000" kx="0" ky="0" algn="b" rotWithShape="0" blurRad="127000" dist="76200" dir="2700000">
              <a:srgbClr val="000000">
                <a:alpha val="75000"/>
              </a:srgbClr>
            </a:outerShdw>
          </a:effectLst>
        </p:spPr>
      </p:pic>
      <p:pic>
        <p:nvPicPr>
          <p:cNvPr id="179" name="Image" descr="Image"/>
          <p:cNvPicPr>
            <a:picLocks noChangeAspect="1"/>
          </p:cNvPicPr>
          <p:nvPr/>
        </p:nvPicPr>
        <p:blipFill>
          <a:blip r:embed="rId5">
            <a:extLst/>
          </a:blip>
          <a:stretch>
            <a:fillRect/>
          </a:stretch>
        </p:blipFill>
        <p:spPr>
          <a:xfrm>
            <a:off x="18862030" y="6486123"/>
            <a:ext cx="5273662" cy="2712651"/>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20696154" scaled="0"/>
        </a:gradFill>
      </p:bgPr>
    </p:bg>
    <p:spTree>
      <p:nvGrpSpPr>
        <p:cNvPr id="1" name=""/>
        <p:cNvGrpSpPr/>
        <p:nvPr/>
      </p:nvGrpSpPr>
      <p:grpSpPr>
        <a:xfrm>
          <a:off x="0" y="0"/>
          <a:ext cx="0" cy="0"/>
          <a:chOff x="0" y="0"/>
          <a:chExt cx="0" cy="0"/>
        </a:xfrm>
      </p:grpSpPr>
      <p:pic>
        <p:nvPicPr>
          <p:cNvPr id="181"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10464800" y="3733959"/>
            <a:ext cx="12636500" cy="8280082"/>
          </a:xfrm>
          <a:prstGeom prst="rect">
            <a:avLst/>
          </a:prstGeom>
          <a:effectLst>
            <a:outerShdw sx="100000" sy="100000" kx="0" ky="0" algn="b" rotWithShape="0" blurRad="63500" dist="25400" dir="5400000">
              <a:srgbClr val="000000">
                <a:alpha val="50000"/>
              </a:srgbClr>
            </a:outerShdw>
          </a:effectLst>
        </p:spPr>
      </p:pic>
      <p:sp>
        <p:nvSpPr>
          <p:cNvPr id="182" name="Parameterised Register"/>
          <p:cNvSpPr txBox="1"/>
          <p:nvPr>
            <p:ph type="body" idx="22"/>
          </p:nvPr>
        </p:nvSpPr>
        <p:spPr>
          <a:prstGeom prst="rect">
            <a:avLst/>
          </a:prstGeom>
        </p:spPr>
        <p:txBody>
          <a:bodyPr/>
          <a:lstStyle>
            <a:lvl1pPr>
              <a:defRPr>
                <a:solidFill>
                  <a:srgbClr val="000000"/>
                </a:solidFill>
              </a:defRPr>
            </a:lvl1pPr>
          </a:lstStyle>
          <a:p>
            <a:pPr/>
            <a:r>
              <a:t>Parameterised Register</a:t>
            </a:r>
          </a:p>
        </p:txBody>
      </p:sp>
      <p:sp>
        <p:nvSpPr>
          <p:cNvPr id="183" name="1-16 bit PIPO register"/>
          <p:cNvSpPr txBox="1"/>
          <p:nvPr>
            <p:ph type="title"/>
          </p:nvPr>
        </p:nvSpPr>
        <p:spPr>
          <a:prstGeom prst="rect">
            <a:avLst/>
          </a:prstGeom>
        </p:spPr>
        <p:txBody>
          <a:bodyPr/>
          <a:lstStyle>
            <a:lvl1pPr defTabSz="634745">
              <a:defRPr spc="113" sz="5684">
                <a:solidFill>
                  <a:srgbClr val="000000"/>
                </a:solidFill>
              </a:defRPr>
            </a:lvl1pPr>
          </a:lstStyle>
          <a:p>
            <a:pPr/>
            <a:r>
              <a:t>1-16 bit PIPO register</a:t>
            </a:r>
          </a:p>
        </p:txBody>
      </p:sp>
      <p:sp>
        <p:nvSpPr>
          <p:cNvPr id="184" name="Parallel In - Parallel Out register is a register that is a sequential circuit make from simultaneous D-FlipFlops.…"/>
          <p:cNvSpPr txBox="1"/>
          <p:nvPr>
            <p:ph type="body" sz="half" idx="1"/>
          </p:nvPr>
        </p:nvSpPr>
        <p:spPr>
          <a:prstGeom prst="rect">
            <a:avLst/>
          </a:prstGeom>
        </p:spPr>
        <p:txBody>
          <a:bodyPr/>
          <a:lstStyle/>
          <a:p>
            <a:pPr>
              <a:defRPr>
                <a:solidFill>
                  <a:srgbClr val="000000"/>
                </a:solidFill>
              </a:defRPr>
            </a:pPr>
            <a:r>
              <a:t>Parallel In - Parallel Out register is a register that is a sequential circuit make from simultaneous D-FlipFlops.</a:t>
            </a:r>
          </a:p>
          <a:p>
            <a:pPr>
              <a:defRPr>
                <a:solidFill>
                  <a:srgbClr val="000000"/>
                </a:solidFill>
              </a:defRPr>
            </a:pPr>
            <a:r>
              <a:t>It uses 1 clock cycle to insert a data bit and it is available to the output. Hence consuming only one clock cycle. </a:t>
            </a:r>
          </a:p>
          <a:p>
            <a:pPr>
              <a:defRPr>
                <a:solidFill>
                  <a:srgbClr val="000000"/>
                </a:solidFill>
              </a:defRPr>
            </a:pPr>
            <a:r>
              <a:t>We can make this a variable register by parametrising the maximum number of bits of either of multiplicand or multiplier.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0" scaled="0"/>
        </a:gradFill>
      </p:bgPr>
    </p:bg>
    <p:spTree>
      <p:nvGrpSpPr>
        <p:cNvPr id="1" name=""/>
        <p:cNvGrpSpPr/>
        <p:nvPr/>
      </p:nvGrpSpPr>
      <p:grpSpPr>
        <a:xfrm>
          <a:off x="0" y="0"/>
          <a:ext cx="0" cy="0"/>
          <a:chOff x="0" y="0"/>
          <a:chExt cx="0" cy="0"/>
        </a:xfrm>
      </p:grpSpPr>
      <p:pic>
        <p:nvPicPr>
          <p:cNvPr id="186"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1531037" y="4541311"/>
            <a:ext cx="5779987" cy="2588054"/>
          </a:xfrm>
          <a:prstGeom prst="rect">
            <a:avLst/>
          </a:prstGeom>
        </p:spPr>
      </p:pic>
      <p:sp>
        <p:nvSpPr>
          <p:cNvPr id="187" name="An array of and gates"/>
          <p:cNvSpPr txBox="1"/>
          <p:nvPr>
            <p:ph type="body" idx="22"/>
          </p:nvPr>
        </p:nvSpPr>
        <p:spPr>
          <a:prstGeom prst="rect">
            <a:avLst/>
          </a:prstGeom>
        </p:spPr>
        <p:txBody>
          <a:bodyPr/>
          <a:lstStyle>
            <a:lvl1pPr>
              <a:defRPr>
                <a:solidFill>
                  <a:srgbClr val="000000"/>
                </a:solidFill>
              </a:defRPr>
            </a:lvl1pPr>
          </a:lstStyle>
          <a:p>
            <a:pPr/>
            <a:r>
              <a:t>An array of and gates</a:t>
            </a:r>
          </a:p>
        </p:txBody>
      </p:sp>
      <p:sp>
        <p:nvSpPr>
          <p:cNvPr id="188" name="Parallel MULTIPLIER"/>
          <p:cNvSpPr txBox="1"/>
          <p:nvPr>
            <p:ph type="title"/>
          </p:nvPr>
        </p:nvSpPr>
        <p:spPr>
          <a:prstGeom prst="rect">
            <a:avLst/>
          </a:prstGeom>
        </p:spPr>
        <p:txBody>
          <a:bodyPr/>
          <a:lstStyle>
            <a:lvl1pPr defTabSz="634745">
              <a:defRPr spc="113" sz="5684">
                <a:solidFill>
                  <a:srgbClr val="000000"/>
                </a:solidFill>
              </a:defRPr>
            </a:lvl1pPr>
          </a:lstStyle>
          <a:p>
            <a:pPr/>
            <a:r>
              <a:t>Parallel MULTIPLIER</a:t>
            </a:r>
          </a:p>
        </p:txBody>
      </p:sp>
      <p:sp>
        <p:nvSpPr>
          <p:cNvPr id="189" name="In order to create partial products, we make an AND operation between bits. So for maximum of n number of bits the number of partial products will be n2…"/>
          <p:cNvSpPr txBox="1"/>
          <p:nvPr>
            <p:ph type="body" sz="half" idx="1"/>
          </p:nvPr>
        </p:nvSpPr>
        <p:spPr>
          <a:xfrm>
            <a:off x="7983932" y="3638550"/>
            <a:ext cx="8416137" cy="8470900"/>
          </a:xfrm>
          <a:prstGeom prst="rect">
            <a:avLst/>
          </a:prstGeom>
        </p:spPr>
        <p:txBody>
          <a:bodyPr/>
          <a:lstStyle/>
          <a:p>
            <a:pPr>
              <a:defRPr>
                <a:solidFill>
                  <a:srgbClr val="000000"/>
                </a:solidFill>
              </a:defRPr>
            </a:pPr>
            <a:r>
              <a:t>In order to create partial products, we make an AND operation between bits. So for maximum of n number of bits the number of partial products will be n</a:t>
            </a:r>
            <a:r>
              <a:rPr baseline="31999"/>
              <a:t>2</a:t>
            </a:r>
            <a:endParaRPr baseline="31999"/>
          </a:p>
          <a:p>
            <a:pPr>
              <a:defRPr>
                <a:solidFill>
                  <a:srgbClr val="000000"/>
                </a:solidFill>
              </a:defRPr>
            </a:pPr>
            <a:r>
              <a:t>These partial products are arranged in a Wallace tree configuration. Making it easier for us to apply the architecture.</a:t>
            </a:r>
          </a:p>
          <a:p>
            <a:pPr>
              <a:defRPr>
                <a:solidFill>
                  <a:srgbClr val="000000"/>
                </a:solidFill>
              </a:defRPr>
            </a:pPr>
            <a:r>
              <a:t>This can be made in a wire to be able to achieve the architecture but also not cost extra time or hardware.</a:t>
            </a:r>
          </a:p>
        </p:txBody>
      </p:sp>
      <p:pic>
        <p:nvPicPr>
          <p:cNvPr id="190" name="Sketch of a building exterior with a balcony" descr="Sketch of a building exterior with a balcony"/>
          <p:cNvPicPr>
            <a:picLocks noChangeAspect="1"/>
          </p:cNvPicPr>
          <p:nvPr/>
        </p:nvPicPr>
        <p:blipFill>
          <a:blip r:embed="rId3">
            <a:extLst/>
          </a:blip>
          <a:srcRect l="4518" t="29534" r="28277" b="40080"/>
          <a:stretch>
            <a:fillRect/>
          </a:stretch>
        </p:blipFill>
        <p:spPr>
          <a:xfrm>
            <a:off x="17072874" y="7438771"/>
            <a:ext cx="6838310" cy="3684554"/>
          </a:xfrm>
          <a:prstGeom prst="rect">
            <a:avLst/>
          </a:prstGeom>
          <a:ln w="12700">
            <a:miter lim="400000"/>
          </a:ln>
          <a:effectLst>
            <a:outerShdw sx="100000" sy="100000" kx="0" ky="0" algn="b" rotWithShape="0" blurRad="127000" dist="76200" dir="2700000">
              <a:srgbClr val="000000">
                <a:alpha val="75000"/>
              </a:srgbClr>
            </a:outerShdw>
          </a:effectLst>
        </p:spPr>
      </p:pic>
      <p:sp>
        <p:nvSpPr>
          <p:cNvPr id="191" name="Wallace Tree"/>
          <p:cNvSpPr txBox="1"/>
          <p:nvPr/>
        </p:nvSpPr>
        <p:spPr>
          <a:xfrm>
            <a:off x="19169088" y="11710139"/>
            <a:ext cx="2645729"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defRPr>
                <a:solidFill>
                  <a:srgbClr val="000000"/>
                </a:solidFill>
              </a:defRPr>
            </a:lvl1pPr>
          </a:lstStyle>
          <a:p>
            <a:pPr/>
            <a:r>
              <a:t>Wallace Tree</a:t>
            </a:r>
          </a:p>
        </p:txBody>
      </p:sp>
      <p:sp>
        <p:nvSpPr>
          <p:cNvPr id="192" name="AND Gate"/>
          <p:cNvSpPr txBox="1"/>
          <p:nvPr/>
        </p:nvSpPr>
        <p:spPr>
          <a:xfrm>
            <a:off x="3310021" y="7518400"/>
            <a:ext cx="2222120" cy="7112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defRPr>
                <a:solidFill>
                  <a:srgbClr val="000000"/>
                </a:solidFill>
              </a:defRPr>
            </a:lvl1pPr>
          </a:lstStyle>
          <a:p>
            <a:pPr/>
            <a:r>
              <a:t>AND Gate</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pic>
        <p:nvPicPr>
          <p:cNvPr id="194" name="Sketch of a building exterior with a balcony" descr="Sketch of a building exterior with a balcony"/>
          <p:cNvPicPr>
            <a:picLocks noChangeAspect="1"/>
          </p:cNvPicPr>
          <p:nvPr>
            <p:ph type="pic" idx="21"/>
          </p:nvPr>
        </p:nvPicPr>
        <p:blipFill>
          <a:blip r:embed="rId2">
            <a:extLst/>
          </a:blip>
          <a:srcRect l="0" t="0" r="0" b="0"/>
          <a:stretch>
            <a:fillRect/>
          </a:stretch>
        </p:blipFill>
        <p:spPr>
          <a:xfrm>
            <a:off x="10464800" y="3667749"/>
            <a:ext cx="12636500" cy="8412502"/>
          </a:xfrm>
          <a:prstGeom prst="rect">
            <a:avLst/>
          </a:prstGeom>
        </p:spPr>
      </p:pic>
      <p:sp>
        <p:nvSpPr>
          <p:cNvPr id="195" name="Diagram based explanation"/>
          <p:cNvSpPr txBox="1"/>
          <p:nvPr>
            <p:ph type="body" idx="22"/>
          </p:nvPr>
        </p:nvSpPr>
        <p:spPr>
          <a:prstGeom prst="rect">
            <a:avLst/>
          </a:prstGeom>
        </p:spPr>
        <p:txBody>
          <a:bodyPr/>
          <a:lstStyle>
            <a:lvl1pPr>
              <a:defRPr>
                <a:solidFill>
                  <a:srgbClr val="000000"/>
                </a:solidFill>
              </a:defRPr>
            </a:lvl1pPr>
          </a:lstStyle>
          <a:p>
            <a:pPr/>
            <a:r>
              <a:t>Diagram based explanation</a:t>
            </a:r>
          </a:p>
        </p:txBody>
      </p:sp>
      <p:sp>
        <p:nvSpPr>
          <p:cNvPr id="196" name="Architecture of the parallel Multiplier"/>
          <p:cNvSpPr txBox="1"/>
          <p:nvPr>
            <p:ph type="title"/>
          </p:nvPr>
        </p:nvSpPr>
        <p:spPr>
          <a:prstGeom prst="rect">
            <a:avLst/>
          </a:prstGeom>
        </p:spPr>
        <p:txBody>
          <a:bodyPr/>
          <a:lstStyle>
            <a:lvl1pPr defTabSz="634745">
              <a:defRPr spc="113" sz="5684">
                <a:solidFill>
                  <a:srgbClr val="000000"/>
                </a:solidFill>
              </a:defRPr>
            </a:lvl1pPr>
          </a:lstStyle>
          <a:p>
            <a:pPr/>
            <a:r>
              <a:t>Architecture of the parallel Multiplier</a:t>
            </a:r>
          </a:p>
        </p:txBody>
      </p:sp>
      <p:sp>
        <p:nvSpPr>
          <p:cNvPr id="197" name="The following images gives us a clear image of the inputs, outputs and the working. The input can be given. In only when the LOAD inputs is HIGH(1).  The RST pin clears the whole machine and sets it to 0.…"/>
          <p:cNvSpPr txBox="1"/>
          <p:nvPr>
            <p:ph type="body" sz="half" idx="1"/>
          </p:nvPr>
        </p:nvSpPr>
        <p:spPr>
          <a:xfrm>
            <a:off x="1257300" y="2955316"/>
            <a:ext cx="8382000" cy="9147784"/>
          </a:xfrm>
          <a:prstGeom prst="rect">
            <a:avLst/>
          </a:prstGeom>
        </p:spPr>
        <p:txBody>
          <a:bodyPr/>
          <a:lstStyle/>
          <a:p>
            <a:pPr marL="411480" indent="-411480" defTabSz="524637">
              <a:spcBef>
                <a:spcPts val="3200"/>
              </a:spcBef>
              <a:defRPr spc="56" sz="2835">
                <a:solidFill>
                  <a:srgbClr val="000000"/>
                </a:solidFill>
              </a:defRPr>
            </a:pPr>
            <a:r>
              <a:t>The following images gives us a clear image of the inputs, outputs and the working. The input can be given. In only when the LOAD inputs is HIGH(1).  The RST pin clears the whole machine and sets it to 0.</a:t>
            </a:r>
          </a:p>
          <a:p>
            <a:pPr marL="411480" indent="-411480" defTabSz="524637">
              <a:spcBef>
                <a:spcPts val="3200"/>
              </a:spcBef>
              <a:defRPr spc="56" sz="2835">
                <a:solidFill>
                  <a:srgbClr val="000000"/>
                </a:solidFill>
              </a:defRPr>
            </a:pPr>
            <a:r>
              <a:t>The PIPO registers take in N-Bit numbers as inputs in 1 clock cycle.</a:t>
            </a:r>
          </a:p>
          <a:p>
            <a:pPr marL="411480" indent="-411480" defTabSz="524637">
              <a:spcBef>
                <a:spcPts val="3200"/>
              </a:spcBef>
              <a:defRPr spc="56" sz="2835">
                <a:solidFill>
                  <a:srgbClr val="000000"/>
                </a:solidFill>
              </a:defRPr>
            </a:pPr>
            <a:r>
              <a:t>The AND gates produce the partial products of the 2 numbers.</a:t>
            </a:r>
          </a:p>
          <a:p>
            <a:pPr marL="411480" indent="-411480" defTabSz="524637">
              <a:spcBef>
                <a:spcPts val="3200"/>
              </a:spcBef>
              <a:defRPr spc="56" sz="2835">
                <a:solidFill>
                  <a:srgbClr val="000000"/>
                </a:solidFill>
              </a:defRPr>
            </a:pPr>
            <a:r>
              <a:t>Which then is arranged in Wallace tree configuration with the help of wires instead of a register.</a:t>
            </a:r>
          </a:p>
          <a:p>
            <a:pPr marL="411480" indent="-411480" defTabSz="524637">
              <a:spcBef>
                <a:spcPts val="3200"/>
              </a:spcBef>
              <a:defRPr spc="56" sz="2835">
                <a:solidFill>
                  <a:srgbClr val="000000"/>
                </a:solidFill>
              </a:defRPr>
            </a:pPr>
            <a:r>
              <a:t>There are N^2 outputs and done is a wire that is also given out as output for future use.</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chemeClr val="accent1"/>
            </a:gs>
            <a:gs pos="100000">
              <a:schemeClr val="accent1">
                <a:hueOff val="328198"/>
                <a:lumOff val="-10185"/>
              </a:schemeClr>
            </a:gs>
          </a:gsLst>
          <a:lin ang="5400000" scaled="0"/>
        </a:gradFill>
      </p:bgPr>
    </p:bg>
    <p:spTree>
      <p:nvGrpSpPr>
        <p:cNvPr id="1" name=""/>
        <p:cNvGrpSpPr/>
        <p:nvPr/>
      </p:nvGrpSpPr>
      <p:grpSpPr>
        <a:xfrm>
          <a:off x="0" y="0"/>
          <a:ext cx="0" cy="0"/>
          <a:chOff x="0" y="0"/>
          <a:chExt cx="0" cy="0"/>
        </a:xfrm>
      </p:grpSpPr>
      <p:sp>
        <p:nvSpPr>
          <p:cNvPr id="199" name="CODE BLOCK"/>
          <p:cNvSpPr txBox="1"/>
          <p:nvPr>
            <p:ph type="title"/>
          </p:nvPr>
        </p:nvSpPr>
        <p:spPr>
          <a:prstGeom prst="rect">
            <a:avLst/>
          </a:prstGeom>
        </p:spPr>
        <p:txBody>
          <a:bodyPr/>
          <a:lstStyle>
            <a:lvl1pPr defTabSz="634745">
              <a:defRPr spc="113" sz="5684">
                <a:solidFill>
                  <a:srgbClr val="000000"/>
                </a:solidFill>
              </a:defRPr>
            </a:lvl1pPr>
          </a:lstStyle>
          <a:p>
            <a:pPr/>
            <a:r>
              <a:t>CODE BLOCK</a:t>
            </a:r>
          </a:p>
        </p:txBody>
      </p:sp>
      <p:pic>
        <p:nvPicPr>
          <p:cNvPr id="200" name="Image" descr="Image"/>
          <p:cNvPicPr>
            <a:picLocks noChangeAspect="1"/>
          </p:cNvPicPr>
          <p:nvPr/>
        </p:nvPicPr>
        <p:blipFill>
          <a:blip r:embed="rId2">
            <a:extLst/>
          </a:blip>
          <a:stretch>
            <a:fillRect/>
          </a:stretch>
        </p:blipFill>
        <p:spPr>
          <a:xfrm>
            <a:off x="6286500" y="2717800"/>
            <a:ext cx="11811000" cy="10312400"/>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New_Template8">
  <a:themeElements>
    <a:clrScheme name="New_Template8">
      <a:dk1>
        <a:srgbClr val="5B5854"/>
      </a:dk1>
      <a:lt1>
        <a:srgbClr val="072B5B"/>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all" i="0" spc="48" strike="noStrike" sz="24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8">
  <a:themeElements>
    <a:clrScheme name="New_Template8">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all" i="0" spc="48" strike="noStrike" sz="24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